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embeddings/Microsoft_Equation3.bin" ContentType="application/vnd.openxmlformats-officedocument.oleObject"/>
  <Override PartName="/ppt/slides/slide28.xml" ContentType="application/vnd.openxmlformats-officedocument.presentationml.slide+xml"/>
  <Override PartName="/ppt/slides/slide37.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diagrams/quickStyle6.xml" ContentType="application/vnd.openxmlformats-officedocument.drawingml.diagramStyle+xml"/>
  <Override PartName="/ppt/slides/slide47.xml" ContentType="application/vnd.openxmlformats-officedocument.presentationml.slide+xml"/>
  <Override PartName="/ppt/diagrams/colors2.xml" ContentType="application/vnd.openxmlformats-officedocument.drawingml.diagramColors+xml"/>
  <Override PartName="/ppt/notesMasters/notesMaster1.xml" ContentType="application/vnd.openxmlformats-officedocument.presentationml.notesMaster+xml"/>
  <Default Extension="vml" ContentType="application/vnd.openxmlformats-officedocument.vmlDrawing"/>
  <Override PartName="/ppt/slideLayouts/slideLayout15.xml" ContentType="application/vnd.openxmlformats-officedocument.presentationml.slideLayout+xml"/>
  <Override PartName="/ppt/diagrams/drawing1.xml" ContentType="application/vnd.ms-office.drawingml.diagramDrawing+xml"/>
  <Override PartName="/ppt/theme/theme1.xml" ContentType="application/vnd.openxmlformats-officedocument.theme+xml"/>
  <Override PartName="/ppt/notesSlides/notesSlide2.xml" ContentType="application/vnd.openxmlformats-officedocument.presentationml.notesSlide+xml"/>
  <Override PartName="/ppt/diagrams/data6.xml" ContentType="application/vnd.openxmlformats-officedocument.drawingml.diagramData+xml"/>
  <Default Extension="jpeg" ContentType="image/jpeg"/>
  <Override PartName="/ppt/notesSlides/notesSlide11.xml" ContentType="application/vnd.openxmlformats-officedocument.presentationml.notesSlide+xml"/>
  <Override PartName="/ppt/diagrams/layout3.xml" ContentType="application/vnd.openxmlformats-officedocument.drawingml.diagramLayout+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diagrams/quickStyle1.xml" ContentType="application/vnd.openxmlformats-officedocument.drawingml.diagramStyle+xml"/>
  <Override PartName="/ppt/slides/slide42.xml" ContentType="application/vnd.openxmlformats-officedocument.presentationml.slide+xml"/>
  <Override PartName="/ppt/notesSlides/notesSlide17.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embeddings/Microsoft_Equation4.bin" ContentType="application/vnd.openxmlformats-officedocument.oleObject"/>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slides/slide48.xml" ContentType="application/vnd.openxmlformats-officedocument.presentationml.slide+xml"/>
  <Override PartName="/ppt/diagrams/colors3.xml" ContentType="application/vnd.openxmlformats-officedocument.drawingml.diagramColors+xml"/>
  <Override PartName="/ppt/slideLayouts/slideLayout16.xml" ContentType="application/vnd.openxmlformats-officedocument.presentationml.slideLayout+xml"/>
  <Override PartName="/ppt/diagrams/drawing2.xml" ContentType="application/vnd.ms-office.drawingml.diagramDrawing+xml"/>
  <Override PartName="/ppt/theme/theme2.xml" ContentType="application/vnd.openxmlformats-officedocument.theme+xml"/>
  <Override PartName="/ppt/diagrams/data1.xml" ContentType="application/vnd.openxmlformats-officedocument.drawingml.diagramData+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diagrams/layout4.xml" ContentType="application/vnd.openxmlformats-officedocument.drawingml.diagramLayout+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Override PartName="/ppt/notesSlides/notesSlide41.xml" ContentType="application/vnd.openxmlformats-officedocument.presentationml.notes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Default Extension="xml" ContentType="application/xml"/>
  <Override PartName="/ppt/notesSlides/notesSlide18.xml" ContentType="application/vnd.openxmlformats-officedocument.presentationml.notesSlide+xml"/>
  <Override PartName="/ppt/tableStyles.xml" ContentType="application/vnd.openxmlformats-officedocument.presentationml.tableStyles+xml"/>
  <Override PartName="/ppt/slides/slide52.xml" ContentType="application/vnd.openxmlformats-officedocument.presentationml.slide+xml"/>
  <Override PartName="/ppt/notesSlides/notesSlide28.xml" ContentType="application/vnd.openxmlformats-officedocument.presentationml.notesSlide+xml"/>
  <Override PartName="/ppt/embeddings/Microsoft_Equation5.bin" ContentType="application/vnd.openxmlformats-officedocument.oleObject"/>
  <Override PartName="/ppt/slideLayouts/slideLayout11.xml" ContentType="application/vnd.openxmlformats-officedocument.presentationml.slideLayout+xml"/>
  <Override PartName="/ppt/notesSlides/notesSlide37.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slides/slide49.xml" ContentType="application/vnd.openxmlformats-officedocument.presentationml.slide+xml"/>
  <Override PartName="/ppt/diagrams/colors4.xml" ContentType="application/vnd.openxmlformats-officedocument.drawingml.diagramColors+xml"/>
  <Override PartName="/docProps/core.xml" ContentType="application/vnd.openxmlformats-package.core-properties+xml"/>
  <Override PartName="/ppt/diagrams/drawing3.xml" ContentType="application/vnd.ms-office.drawingml.diagramDrawing+xml"/>
  <Override PartName="/ppt/diagrams/data2.xml" ContentType="application/vnd.openxmlformats-officedocument.drawingml.diagramData+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diagrams/layout5.xml" ContentType="application/vnd.openxmlformats-officedocument.drawingml.diagramLayout+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diagrams/quickStyle3.xml" ContentType="application/vnd.openxmlformats-officedocument.drawingml.diagramStyle+xml"/>
  <Override PartName="/ppt/slides/slide44.xml" ContentType="application/vnd.openxmlformats-officedocument.presentationml.slide+xml"/>
  <Override PartName="/ppt/notesSlides/notesSlide42.xml" ContentType="application/vnd.openxmlformats-officedocument.presentationml.notesSlide+xml"/>
  <Override PartName="/ppt/notesSlides/notesSlide19.xml" ContentType="application/vnd.openxmlformats-officedocument.presentationml.notesSlide+xml"/>
  <Override PartName="/ppt/slides/slide53.xml" ContentType="application/vnd.openxmlformats-officedocument.presentationml.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notesSlides/notesSlide38.xml" ContentType="application/vnd.openxmlformats-officedocument.presentationml.notesSlide+xml"/>
  <Override PartName="/ppt/diagrams/colors5.xml" ContentType="application/vnd.openxmlformats-officedocument.drawingml.diagramColors+xml"/>
  <Override PartName="/ppt/diagrams/drawing4.xml" ContentType="application/vnd.ms-office.drawingml.diagramDrawing+xml"/>
  <Override PartName="/ppt/diagrams/data3.xml" ContentType="application/vnd.openxmlformats-officedocument.drawingml.diagramData+xml"/>
  <Override PartName="/ppt/notesSlides/notesSlide5.xml" ContentType="application/vnd.openxmlformats-officedocument.presentationml.notesSlide+xml"/>
  <Override PartName="/ppt/slides/slide10.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diagrams/layout6.xml" ContentType="application/vnd.openxmlformats-officedocument.drawingml.diagramLayout+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Override PartName="/ppt/embeddings/Microsoft_Equation1.bin" ContentType="application/vnd.openxmlformats-officedocument.oleObject"/>
  <Override PartName="/ppt/slides/slide26.xml" ContentType="application/vnd.openxmlformats-officedocument.presentationml.slide+xml"/>
  <Default Extension="pict" ContentType="image/pict"/>
  <Override PartName="/ppt/notesSlides/notesSlide34.xml" ContentType="application/vnd.openxmlformats-officedocument.presentationml.notesSlide+xml"/>
  <Default Extension="rels" ContentType="application/vnd.openxmlformats-package.relationships+xml"/>
  <Override PartName="/ppt/slides/slide35.xml" ContentType="application/vnd.openxmlformats-officedocument.presentationml.slide+xml"/>
  <Override PartName="/ppt/slides/slide7.xml" ContentType="application/vnd.openxmlformats-officedocument.presentationml.slide+xml"/>
  <Override PartName="/ppt/notesSlides/notesSlide43.xml" ContentType="application/vnd.openxmlformats-officedocument.presentationml.notes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slides/slide45.xml" ContentType="application/vnd.openxmlformats-officedocument.presentationml.slide+xml"/>
  <Override PartName="/ppt/slides/slide54.xml" ContentType="application/vnd.openxmlformats-officedocument.presentationml.slide+xml"/>
  <Override PartName="/ppt/slideLayouts/slideLayout13.xml" ContentType="application/vnd.openxmlformats-officedocument.presentationml.slideLayout+xml"/>
  <Override PartName="/ppt/presProps.xml" ContentType="application/vnd.openxmlformats-officedocument.presentationml.presProps+xml"/>
  <Override PartName="/ppt/notesSlides/notesSlide39.xml" ContentType="application/vnd.openxmlformats-officedocument.presentationml.notesSlide+xml"/>
  <Override PartName="/ppt/presentation.xml" ContentType="application/vnd.openxmlformats-officedocument.presentationml.presentation.main+xml"/>
  <Override PartName="/ppt/diagrams/colors6.xml" ContentType="application/vnd.openxmlformats-officedocument.drawingml.diagramColors+xml"/>
  <Override PartName="/ppt/diagrams/drawing5.xml" ContentType="application/vnd.ms-office.drawingml.diagramDrawing+xml"/>
  <Override PartName="/ppt/diagrams/data4.xml" ContentType="application/vnd.openxmlformats-officedocument.drawingml.diagramData+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embeddings/Microsoft_Equation2.bin" ContentType="application/vnd.openxmlformats-officedocument.oleObject"/>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Override PartName="/ppt/diagrams/quickStyle5.xml" ContentType="application/vnd.openxmlformats-officedocument.drawingml.diagramStyle+xml"/>
  <Override PartName="/ppt/slides/slide46.xml" ContentType="application/vnd.openxmlformats-officedocument.presentationml.slide+xml"/>
  <Override PartName="/ppt/diagrams/colors1.xml" ContentType="application/vnd.openxmlformats-officedocument.drawingml.diagramColors+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diagrams/drawing6.xml" ContentType="application/vnd.ms-office.drawingml.diagramDrawing+xml"/>
  <Override PartName="/ppt/diagrams/data5.xml" ContentType="application/vnd.openxmlformats-officedocument.drawingml.diagramData+xml"/>
  <Override PartName="/ppt/diagrams/layout2.xml" ContentType="application/vnd.openxmlformats-officedocument.drawingml.diagramLayout+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56"/>
  </p:notesMasterIdLst>
  <p:sldIdLst>
    <p:sldId id="256" r:id="rId2"/>
    <p:sldId id="360" r:id="rId3"/>
    <p:sldId id="367" r:id="rId4"/>
    <p:sldId id="368" r:id="rId5"/>
    <p:sldId id="369" r:id="rId6"/>
    <p:sldId id="370" r:id="rId7"/>
    <p:sldId id="404"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405" r:id="rId21"/>
    <p:sldId id="406" r:id="rId22"/>
    <p:sldId id="383" r:id="rId23"/>
    <p:sldId id="384" r:id="rId24"/>
    <p:sldId id="385" r:id="rId25"/>
    <p:sldId id="386" r:id="rId26"/>
    <p:sldId id="387" r:id="rId27"/>
    <p:sldId id="388" r:id="rId28"/>
    <p:sldId id="389" r:id="rId29"/>
    <p:sldId id="407" r:id="rId30"/>
    <p:sldId id="390" r:id="rId31"/>
    <p:sldId id="391" r:id="rId32"/>
    <p:sldId id="392" r:id="rId33"/>
    <p:sldId id="393" r:id="rId34"/>
    <p:sldId id="394" r:id="rId35"/>
    <p:sldId id="395" r:id="rId36"/>
    <p:sldId id="396" r:id="rId37"/>
    <p:sldId id="397" r:id="rId38"/>
    <p:sldId id="398" r:id="rId39"/>
    <p:sldId id="408" r:id="rId40"/>
    <p:sldId id="399" r:id="rId41"/>
    <p:sldId id="409" r:id="rId42"/>
    <p:sldId id="410" r:id="rId43"/>
    <p:sldId id="401" r:id="rId44"/>
    <p:sldId id="402" r:id="rId45"/>
    <p:sldId id="419" r:id="rId46"/>
    <p:sldId id="403" r:id="rId47"/>
    <p:sldId id="415" r:id="rId48"/>
    <p:sldId id="416" r:id="rId49"/>
    <p:sldId id="412" r:id="rId50"/>
    <p:sldId id="413" r:id="rId51"/>
    <p:sldId id="414" r:id="rId52"/>
    <p:sldId id="417" r:id="rId53"/>
    <p:sldId id="418" r:id="rId54"/>
    <p:sldId id="365" r:id="rId5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018038"/>
    <a:srgbClr val="0D30FF"/>
    <a:srgbClr val="2E2DFF"/>
    <a:srgbClr val="A328FF"/>
    <a:srgbClr val="FFDBEE"/>
    <a:srgbClr val="FCC7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p:cViewPr varScale="1">
        <p:scale>
          <a:sx n="117" d="100"/>
          <a:sy n="117" d="100"/>
        </p:scale>
        <p:origin x="-64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624"/>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FD3B86-BD2C-C84F-A6D6-0364DD1ACE48}" type="doc">
      <dgm:prSet loTypeId="urn:microsoft.com/office/officeart/2005/8/layout/list1" loCatId="list" qsTypeId="urn:microsoft.com/office/officeart/2005/8/quickstyle/3D9" qsCatId="3D" csTypeId="urn:microsoft.com/office/officeart/2005/8/colors/accent2_2" csCatId="accent2" phldr="1"/>
      <dgm:spPr/>
      <dgm:t>
        <a:bodyPr/>
        <a:lstStyle/>
        <a:p>
          <a:endParaRPr lang="en-US"/>
        </a:p>
      </dgm:t>
    </dgm:pt>
    <dgm:pt modelId="{5A512641-8C4E-274C-9326-28205B311D43}">
      <dgm:prSet phldrT="[Text]"/>
      <dgm:spPr/>
      <dgm:t>
        <a:bodyPr/>
        <a:lstStyle/>
        <a:p>
          <a:r>
            <a:rPr lang="en-US" dirty="0" smtClean="0"/>
            <a:t>Kernel</a:t>
          </a:r>
          <a:endParaRPr lang="en-US" dirty="0"/>
        </a:p>
      </dgm:t>
    </dgm:pt>
    <dgm:pt modelId="{D641F86C-AD7B-EE4D-AA74-BF3E83C22F95}" type="parTrans" cxnId="{0A8C90D9-1C1A-8B4D-8E8F-4102A418EF84}">
      <dgm:prSet/>
      <dgm:spPr/>
      <dgm:t>
        <a:bodyPr/>
        <a:lstStyle/>
        <a:p>
          <a:endParaRPr lang="en-US"/>
        </a:p>
      </dgm:t>
    </dgm:pt>
    <dgm:pt modelId="{A747AE3B-13B9-C44A-B12B-585AEE5DDE4A}" type="sibTrans" cxnId="{0A8C90D9-1C1A-8B4D-8E8F-4102A418EF84}">
      <dgm:prSet/>
      <dgm:spPr/>
      <dgm:t>
        <a:bodyPr/>
        <a:lstStyle/>
        <a:p>
          <a:endParaRPr lang="en-US"/>
        </a:p>
      </dgm:t>
    </dgm:pt>
    <dgm:pt modelId="{7FB14119-92A8-4744-9AC5-6456A63EF655}" type="pres">
      <dgm:prSet presAssocID="{AEFD3B86-BD2C-C84F-A6D6-0364DD1ACE48}" presName="linear" presStyleCnt="0">
        <dgm:presLayoutVars>
          <dgm:dir/>
          <dgm:animLvl val="lvl"/>
          <dgm:resizeHandles val="exact"/>
        </dgm:presLayoutVars>
      </dgm:prSet>
      <dgm:spPr/>
      <dgm:t>
        <a:bodyPr/>
        <a:lstStyle/>
        <a:p>
          <a:endParaRPr lang="en-US"/>
        </a:p>
      </dgm:t>
    </dgm:pt>
    <dgm:pt modelId="{DB7FE8FA-DB63-BC46-8B0A-67368572DBA0}" type="pres">
      <dgm:prSet presAssocID="{5A512641-8C4E-274C-9326-28205B311D43}" presName="parentLin" presStyleCnt="0"/>
      <dgm:spPr/>
    </dgm:pt>
    <dgm:pt modelId="{8568BCC2-3A1D-3A45-98AB-3CA704BA2C6D}" type="pres">
      <dgm:prSet presAssocID="{5A512641-8C4E-274C-9326-28205B311D43}" presName="parentLeftMargin" presStyleLbl="node1" presStyleIdx="0" presStyleCnt="1"/>
      <dgm:spPr/>
      <dgm:t>
        <a:bodyPr/>
        <a:lstStyle/>
        <a:p>
          <a:endParaRPr lang="en-US"/>
        </a:p>
      </dgm:t>
    </dgm:pt>
    <dgm:pt modelId="{DAD7C16D-8BE6-E244-A592-A0579DFADFF3}" type="pres">
      <dgm:prSet presAssocID="{5A512641-8C4E-274C-9326-28205B311D43}" presName="parentText" presStyleLbl="node1" presStyleIdx="0" presStyleCnt="1" custLinFactNeighborX="50000" custLinFactNeighborY="7453">
        <dgm:presLayoutVars>
          <dgm:chMax val="0"/>
          <dgm:bulletEnabled val="1"/>
        </dgm:presLayoutVars>
      </dgm:prSet>
      <dgm:spPr/>
      <dgm:t>
        <a:bodyPr/>
        <a:lstStyle/>
        <a:p>
          <a:endParaRPr lang="en-US"/>
        </a:p>
      </dgm:t>
    </dgm:pt>
    <dgm:pt modelId="{890393BD-14F4-0B45-9099-9084E85814A0}" type="pres">
      <dgm:prSet presAssocID="{5A512641-8C4E-274C-9326-28205B311D43}" presName="negativeSpace" presStyleCnt="0"/>
      <dgm:spPr/>
    </dgm:pt>
    <dgm:pt modelId="{AE2C558D-0291-B84B-8D4A-D18FF590AD5E}" type="pres">
      <dgm:prSet presAssocID="{5A512641-8C4E-274C-9326-28205B311D43}" presName="childText" presStyleLbl="conFgAcc1" presStyleIdx="0" presStyleCnt="1" custLinFactNeighborX="-2500" custLinFactNeighborY="949">
        <dgm:presLayoutVars>
          <dgm:bulletEnabled val="1"/>
        </dgm:presLayoutVars>
      </dgm:prSet>
      <dgm:spPr/>
    </dgm:pt>
  </dgm:ptLst>
  <dgm:cxnLst>
    <dgm:cxn modelId="{C3AB31D4-B38D-0146-BCE1-DF2DBDC0CF0D}" type="presOf" srcId="{5A512641-8C4E-274C-9326-28205B311D43}" destId="{8568BCC2-3A1D-3A45-98AB-3CA704BA2C6D}" srcOrd="0" destOrd="0" presId="urn:microsoft.com/office/officeart/2005/8/layout/list1"/>
    <dgm:cxn modelId="{0A8C90D9-1C1A-8B4D-8E8F-4102A418EF84}" srcId="{AEFD3B86-BD2C-C84F-A6D6-0364DD1ACE48}" destId="{5A512641-8C4E-274C-9326-28205B311D43}" srcOrd="0" destOrd="0" parTransId="{D641F86C-AD7B-EE4D-AA74-BF3E83C22F95}" sibTransId="{A747AE3B-13B9-C44A-B12B-585AEE5DDE4A}"/>
    <dgm:cxn modelId="{D9505021-949B-274A-A103-7D4A34B61C86}" type="presOf" srcId="{AEFD3B86-BD2C-C84F-A6D6-0364DD1ACE48}" destId="{7FB14119-92A8-4744-9AC5-6456A63EF655}" srcOrd="0" destOrd="0" presId="urn:microsoft.com/office/officeart/2005/8/layout/list1"/>
    <dgm:cxn modelId="{5639BB63-8F6D-9944-A8D0-3247ECF7D898}" type="presOf" srcId="{5A512641-8C4E-274C-9326-28205B311D43}" destId="{DAD7C16D-8BE6-E244-A592-A0579DFADFF3}" srcOrd="1" destOrd="0" presId="urn:microsoft.com/office/officeart/2005/8/layout/list1"/>
    <dgm:cxn modelId="{2135E287-73C4-7444-8014-6770BCC42AED}" type="presParOf" srcId="{7FB14119-92A8-4744-9AC5-6456A63EF655}" destId="{DB7FE8FA-DB63-BC46-8B0A-67368572DBA0}" srcOrd="0" destOrd="0" presId="urn:microsoft.com/office/officeart/2005/8/layout/list1"/>
    <dgm:cxn modelId="{FD966885-2095-2340-9F0B-B551E2B30A16}" type="presParOf" srcId="{DB7FE8FA-DB63-BC46-8B0A-67368572DBA0}" destId="{8568BCC2-3A1D-3A45-98AB-3CA704BA2C6D}" srcOrd="0" destOrd="0" presId="urn:microsoft.com/office/officeart/2005/8/layout/list1"/>
    <dgm:cxn modelId="{6963372C-CBDC-6245-BA2C-FA638B4A4D5B}" type="presParOf" srcId="{DB7FE8FA-DB63-BC46-8B0A-67368572DBA0}" destId="{DAD7C16D-8BE6-E244-A592-A0579DFADFF3}" srcOrd="1" destOrd="0" presId="urn:microsoft.com/office/officeart/2005/8/layout/list1"/>
    <dgm:cxn modelId="{887B2CB1-C55F-944C-BD5B-3C5F0DBE21AE}" type="presParOf" srcId="{7FB14119-92A8-4744-9AC5-6456A63EF655}" destId="{890393BD-14F4-0B45-9099-9084E85814A0}" srcOrd="1" destOrd="0" presId="urn:microsoft.com/office/officeart/2005/8/layout/list1"/>
    <dgm:cxn modelId="{5DFFDF50-0BDD-9B43-B588-6BB8116D45ED}" type="presParOf" srcId="{7FB14119-92A8-4744-9AC5-6456A63EF655}" destId="{AE2C558D-0291-B84B-8D4A-D18FF590AD5E}" srcOrd="2"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86098B-E81C-294D-A73B-50C2B0AD650F}"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C780A52F-568A-6E4A-AB14-125FF821BD1F}">
      <dgm:prSet phldrT="[Text]"/>
      <dgm:spPr/>
      <dgm:t>
        <a:bodyPr/>
        <a:lstStyle/>
        <a:p>
          <a:r>
            <a:rPr lang="en-US" dirty="0" smtClean="0"/>
            <a:t>Vectors</a:t>
          </a:r>
          <a:endParaRPr lang="en-US" dirty="0"/>
        </a:p>
      </dgm:t>
    </dgm:pt>
    <dgm:pt modelId="{28229F0A-787C-5A4B-AC8C-C3FDA96F2C52}" type="parTrans" cxnId="{0223CE92-B711-7E46-A0EF-A389419B370E}">
      <dgm:prSet/>
      <dgm:spPr/>
      <dgm:t>
        <a:bodyPr/>
        <a:lstStyle/>
        <a:p>
          <a:endParaRPr lang="en-US"/>
        </a:p>
      </dgm:t>
    </dgm:pt>
    <dgm:pt modelId="{2EAF9FF4-C6FC-3F49-8A73-6ACDAB40A6A4}" type="sibTrans" cxnId="{0223CE92-B711-7E46-A0EF-A389419B370E}">
      <dgm:prSet/>
      <dgm:spPr/>
      <dgm:t>
        <a:bodyPr/>
        <a:lstStyle/>
        <a:p>
          <a:endParaRPr lang="en-US"/>
        </a:p>
      </dgm:t>
    </dgm:pt>
    <dgm:pt modelId="{19B75578-AFD9-1E48-9E39-7F1D84AF30CE}">
      <dgm:prSet phldrT="[Text]"/>
      <dgm:spPr/>
      <dgm:t>
        <a:bodyPr/>
        <a:lstStyle/>
        <a:p>
          <a:r>
            <a:rPr lang="en-US" dirty="0" smtClean="0"/>
            <a:t>Graphs</a:t>
          </a:r>
          <a:endParaRPr lang="en-US" dirty="0"/>
        </a:p>
      </dgm:t>
    </dgm:pt>
    <dgm:pt modelId="{F0910E4D-FC29-1443-9811-87BAAACC0604}" type="parTrans" cxnId="{DB79DA5B-6EBC-B345-AC8C-97787C7CF9D9}">
      <dgm:prSet/>
      <dgm:spPr/>
      <dgm:t>
        <a:bodyPr/>
        <a:lstStyle/>
        <a:p>
          <a:endParaRPr lang="en-US"/>
        </a:p>
      </dgm:t>
    </dgm:pt>
    <dgm:pt modelId="{A499D9A5-858F-3A4E-A39E-6C5A63F6A898}" type="sibTrans" cxnId="{DB79DA5B-6EBC-B345-AC8C-97787C7CF9D9}">
      <dgm:prSet/>
      <dgm:spPr/>
      <dgm:t>
        <a:bodyPr/>
        <a:lstStyle/>
        <a:p>
          <a:endParaRPr lang="en-US"/>
        </a:p>
      </dgm:t>
    </dgm:pt>
    <dgm:pt modelId="{1CA49809-BA7B-FC44-8859-287483F942D8}" type="pres">
      <dgm:prSet presAssocID="{4786098B-E81C-294D-A73B-50C2B0AD650F}" presName="diagram" presStyleCnt="0">
        <dgm:presLayoutVars>
          <dgm:dir/>
          <dgm:resizeHandles val="exact"/>
        </dgm:presLayoutVars>
      </dgm:prSet>
      <dgm:spPr/>
      <dgm:t>
        <a:bodyPr/>
        <a:lstStyle/>
        <a:p>
          <a:endParaRPr lang="en-US"/>
        </a:p>
      </dgm:t>
    </dgm:pt>
    <dgm:pt modelId="{E56446EE-8DA2-8244-ADD0-6F9AA2CBCBA5}" type="pres">
      <dgm:prSet presAssocID="{C780A52F-568A-6E4A-AB14-125FF821BD1F}" presName="node" presStyleLbl="node1" presStyleIdx="0" presStyleCnt="2">
        <dgm:presLayoutVars>
          <dgm:bulletEnabled val="1"/>
        </dgm:presLayoutVars>
      </dgm:prSet>
      <dgm:spPr/>
      <dgm:t>
        <a:bodyPr/>
        <a:lstStyle/>
        <a:p>
          <a:endParaRPr lang="en-US"/>
        </a:p>
      </dgm:t>
    </dgm:pt>
    <dgm:pt modelId="{C7989B83-2FC5-564D-A9F2-97D7728EC994}" type="pres">
      <dgm:prSet presAssocID="{2EAF9FF4-C6FC-3F49-8A73-6ACDAB40A6A4}" presName="sibTrans" presStyleCnt="0"/>
      <dgm:spPr/>
    </dgm:pt>
    <dgm:pt modelId="{298C93FF-F556-8843-9961-7867295421CA}" type="pres">
      <dgm:prSet presAssocID="{19B75578-AFD9-1E48-9E39-7F1D84AF30CE}" presName="node" presStyleLbl="node1" presStyleIdx="1" presStyleCnt="2">
        <dgm:presLayoutVars>
          <dgm:bulletEnabled val="1"/>
        </dgm:presLayoutVars>
      </dgm:prSet>
      <dgm:spPr/>
      <dgm:t>
        <a:bodyPr/>
        <a:lstStyle/>
        <a:p>
          <a:endParaRPr lang="en-US"/>
        </a:p>
      </dgm:t>
    </dgm:pt>
  </dgm:ptLst>
  <dgm:cxnLst>
    <dgm:cxn modelId="{0223CE92-B711-7E46-A0EF-A389419B370E}" srcId="{4786098B-E81C-294D-A73B-50C2B0AD650F}" destId="{C780A52F-568A-6E4A-AB14-125FF821BD1F}" srcOrd="0" destOrd="0" parTransId="{28229F0A-787C-5A4B-AC8C-C3FDA96F2C52}" sibTransId="{2EAF9FF4-C6FC-3F49-8A73-6ACDAB40A6A4}"/>
    <dgm:cxn modelId="{5EC7257E-6FBD-8347-8043-A44DFA287FAC}" type="presOf" srcId="{4786098B-E81C-294D-A73B-50C2B0AD650F}" destId="{1CA49809-BA7B-FC44-8859-287483F942D8}" srcOrd="0" destOrd="0" presId="urn:microsoft.com/office/officeart/2005/8/layout/default"/>
    <dgm:cxn modelId="{88CAC2C5-32C1-2746-A137-4E5968CBC5F1}" type="presOf" srcId="{C780A52F-568A-6E4A-AB14-125FF821BD1F}" destId="{E56446EE-8DA2-8244-ADD0-6F9AA2CBCBA5}" srcOrd="0" destOrd="0" presId="urn:microsoft.com/office/officeart/2005/8/layout/default"/>
    <dgm:cxn modelId="{66A374CE-A9BB-E044-A662-26561E9ABBAF}" type="presOf" srcId="{19B75578-AFD9-1E48-9E39-7F1D84AF30CE}" destId="{298C93FF-F556-8843-9961-7867295421CA}" srcOrd="0" destOrd="0" presId="urn:microsoft.com/office/officeart/2005/8/layout/default"/>
    <dgm:cxn modelId="{DB79DA5B-6EBC-B345-AC8C-97787C7CF9D9}" srcId="{4786098B-E81C-294D-A73B-50C2B0AD650F}" destId="{19B75578-AFD9-1E48-9E39-7F1D84AF30CE}" srcOrd="1" destOrd="0" parTransId="{F0910E4D-FC29-1443-9811-87BAAACC0604}" sibTransId="{A499D9A5-858F-3A4E-A39E-6C5A63F6A898}"/>
    <dgm:cxn modelId="{F6DE1954-A296-7E4E-8AE6-5440AC0AC49F}" type="presParOf" srcId="{1CA49809-BA7B-FC44-8859-287483F942D8}" destId="{E56446EE-8DA2-8244-ADD0-6F9AA2CBCBA5}" srcOrd="0" destOrd="0" presId="urn:microsoft.com/office/officeart/2005/8/layout/default"/>
    <dgm:cxn modelId="{56E22405-DD60-544A-87A1-ABED6D55D99C}" type="presParOf" srcId="{1CA49809-BA7B-FC44-8859-287483F942D8}" destId="{C7989B83-2FC5-564D-A9F2-97D7728EC994}" srcOrd="1" destOrd="0" presId="urn:microsoft.com/office/officeart/2005/8/layout/default"/>
    <dgm:cxn modelId="{2D2B4F56-977D-8E4B-B26B-A9FFB1D10C5F}" type="presParOf" srcId="{1CA49809-BA7B-FC44-8859-287483F942D8}" destId="{298C93FF-F556-8843-9961-7867295421CA}" srcOrd="2" destOrd="0" presId="urn:microsoft.com/office/officeart/2005/8/layout/default"/>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FD3B86-BD2C-C84F-A6D6-0364DD1ACE48}" type="doc">
      <dgm:prSet loTypeId="urn:microsoft.com/office/officeart/2005/8/layout/list1" loCatId="list" qsTypeId="urn:microsoft.com/office/officeart/2005/8/quickstyle/3D9" qsCatId="3D" csTypeId="urn:microsoft.com/office/officeart/2005/8/colors/accent2_2" csCatId="accent2" phldr="1"/>
      <dgm:spPr/>
      <dgm:t>
        <a:bodyPr/>
        <a:lstStyle/>
        <a:p>
          <a:endParaRPr lang="en-US"/>
        </a:p>
      </dgm:t>
    </dgm:pt>
    <dgm:pt modelId="{5A512641-8C4E-274C-9326-28205B311D43}">
      <dgm:prSet phldrT="[Text]"/>
      <dgm:spPr/>
      <dgm:t>
        <a:bodyPr/>
        <a:lstStyle/>
        <a:p>
          <a:r>
            <a:rPr lang="en-US" dirty="0" smtClean="0"/>
            <a:t>Coordinates</a:t>
          </a:r>
          <a:endParaRPr lang="en-US" dirty="0"/>
        </a:p>
      </dgm:t>
    </dgm:pt>
    <dgm:pt modelId="{D641F86C-AD7B-EE4D-AA74-BF3E83C22F95}" type="parTrans" cxnId="{0A8C90D9-1C1A-8B4D-8E8F-4102A418EF84}">
      <dgm:prSet/>
      <dgm:spPr/>
      <dgm:t>
        <a:bodyPr/>
        <a:lstStyle/>
        <a:p>
          <a:endParaRPr lang="en-US"/>
        </a:p>
      </dgm:t>
    </dgm:pt>
    <dgm:pt modelId="{A747AE3B-13B9-C44A-B12B-585AEE5DDE4A}" type="sibTrans" cxnId="{0A8C90D9-1C1A-8B4D-8E8F-4102A418EF84}">
      <dgm:prSet/>
      <dgm:spPr/>
      <dgm:t>
        <a:bodyPr/>
        <a:lstStyle/>
        <a:p>
          <a:endParaRPr lang="en-US"/>
        </a:p>
      </dgm:t>
    </dgm:pt>
    <dgm:pt modelId="{7FB14119-92A8-4744-9AC5-6456A63EF655}" type="pres">
      <dgm:prSet presAssocID="{AEFD3B86-BD2C-C84F-A6D6-0364DD1ACE48}" presName="linear" presStyleCnt="0">
        <dgm:presLayoutVars>
          <dgm:dir/>
          <dgm:animLvl val="lvl"/>
          <dgm:resizeHandles val="exact"/>
        </dgm:presLayoutVars>
      </dgm:prSet>
      <dgm:spPr/>
      <dgm:t>
        <a:bodyPr/>
        <a:lstStyle/>
        <a:p>
          <a:endParaRPr lang="en-US"/>
        </a:p>
      </dgm:t>
    </dgm:pt>
    <dgm:pt modelId="{DB7FE8FA-DB63-BC46-8B0A-67368572DBA0}" type="pres">
      <dgm:prSet presAssocID="{5A512641-8C4E-274C-9326-28205B311D43}" presName="parentLin" presStyleCnt="0"/>
      <dgm:spPr/>
    </dgm:pt>
    <dgm:pt modelId="{8568BCC2-3A1D-3A45-98AB-3CA704BA2C6D}" type="pres">
      <dgm:prSet presAssocID="{5A512641-8C4E-274C-9326-28205B311D43}" presName="parentLeftMargin" presStyleLbl="node1" presStyleIdx="0" presStyleCnt="1"/>
      <dgm:spPr/>
      <dgm:t>
        <a:bodyPr/>
        <a:lstStyle/>
        <a:p>
          <a:endParaRPr lang="en-US"/>
        </a:p>
      </dgm:t>
    </dgm:pt>
    <dgm:pt modelId="{DAD7C16D-8BE6-E244-A592-A0579DFADFF3}" type="pres">
      <dgm:prSet presAssocID="{5A512641-8C4E-274C-9326-28205B311D43}" presName="parentText" presStyleLbl="node1" presStyleIdx="0" presStyleCnt="1" custLinFactNeighborX="1" custLinFactNeighborY="7453">
        <dgm:presLayoutVars>
          <dgm:chMax val="0"/>
          <dgm:bulletEnabled val="1"/>
        </dgm:presLayoutVars>
      </dgm:prSet>
      <dgm:spPr/>
      <dgm:t>
        <a:bodyPr/>
        <a:lstStyle/>
        <a:p>
          <a:endParaRPr lang="en-US"/>
        </a:p>
      </dgm:t>
    </dgm:pt>
    <dgm:pt modelId="{890393BD-14F4-0B45-9099-9084E85814A0}" type="pres">
      <dgm:prSet presAssocID="{5A512641-8C4E-274C-9326-28205B311D43}" presName="negativeSpace" presStyleCnt="0"/>
      <dgm:spPr/>
    </dgm:pt>
    <dgm:pt modelId="{AE2C558D-0291-B84B-8D4A-D18FF590AD5E}" type="pres">
      <dgm:prSet presAssocID="{5A512641-8C4E-274C-9326-28205B311D43}" presName="childText" presStyleLbl="conFgAcc1" presStyleIdx="0" presStyleCnt="1">
        <dgm:presLayoutVars>
          <dgm:bulletEnabled val="1"/>
        </dgm:presLayoutVars>
      </dgm:prSet>
      <dgm:spPr/>
      <dgm:t>
        <a:bodyPr/>
        <a:lstStyle/>
        <a:p>
          <a:endParaRPr lang="en-US"/>
        </a:p>
      </dgm:t>
    </dgm:pt>
  </dgm:ptLst>
  <dgm:cxnLst>
    <dgm:cxn modelId="{CD47CF10-8CE5-5544-88AB-5646CAAE44F6}" type="presOf" srcId="{AEFD3B86-BD2C-C84F-A6D6-0364DD1ACE48}" destId="{7FB14119-92A8-4744-9AC5-6456A63EF655}" srcOrd="0" destOrd="0" presId="urn:microsoft.com/office/officeart/2005/8/layout/list1"/>
    <dgm:cxn modelId="{911D745B-5B13-CF41-8AE9-DB6F12F1289B}" type="presOf" srcId="{5A512641-8C4E-274C-9326-28205B311D43}" destId="{8568BCC2-3A1D-3A45-98AB-3CA704BA2C6D}" srcOrd="0" destOrd="0" presId="urn:microsoft.com/office/officeart/2005/8/layout/list1"/>
    <dgm:cxn modelId="{7AF6F76D-72DA-6846-A274-33D22975B59D}" type="presOf" srcId="{5A512641-8C4E-274C-9326-28205B311D43}" destId="{DAD7C16D-8BE6-E244-A592-A0579DFADFF3}" srcOrd="1" destOrd="0" presId="urn:microsoft.com/office/officeart/2005/8/layout/list1"/>
    <dgm:cxn modelId="{0A8C90D9-1C1A-8B4D-8E8F-4102A418EF84}" srcId="{AEFD3B86-BD2C-C84F-A6D6-0364DD1ACE48}" destId="{5A512641-8C4E-274C-9326-28205B311D43}" srcOrd="0" destOrd="0" parTransId="{D641F86C-AD7B-EE4D-AA74-BF3E83C22F95}" sibTransId="{A747AE3B-13B9-C44A-B12B-585AEE5DDE4A}"/>
    <dgm:cxn modelId="{70144502-2E32-CF48-A278-6ED6B694C20F}" type="presParOf" srcId="{7FB14119-92A8-4744-9AC5-6456A63EF655}" destId="{DB7FE8FA-DB63-BC46-8B0A-67368572DBA0}" srcOrd="0" destOrd="0" presId="urn:microsoft.com/office/officeart/2005/8/layout/list1"/>
    <dgm:cxn modelId="{6D05FBE8-DFE6-8341-91DC-DB8116791C48}" type="presParOf" srcId="{DB7FE8FA-DB63-BC46-8B0A-67368572DBA0}" destId="{8568BCC2-3A1D-3A45-98AB-3CA704BA2C6D}" srcOrd="0" destOrd="0" presId="urn:microsoft.com/office/officeart/2005/8/layout/list1"/>
    <dgm:cxn modelId="{0CF37233-31CD-7048-B068-DC6BB8CA88B0}" type="presParOf" srcId="{DB7FE8FA-DB63-BC46-8B0A-67368572DBA0}" destId="{DAD7C16D-8BE6-E244-A592-A0579DFADFF3}" srcOrd="1" destOrd="0" presId="urn:microsoft.com/office/officeart/2005/8/layout/list1"/>
    <dgm:cxn modelId="{DE74F157-D0D2-FF42-A3A8-9E365E02CF57}" type="presParOf" srcId="{7FB14119-92A8-4744-9AC5-6456A63EF655}" destId="{890393BD-14F4-0B45-9099-9084E85814A0}" srcOrd="1" destOrd="0" presId="urn:microsoft.com/office/officeart/2005/8/layout/list1"/>
    <dgm:cxn modelId="{59161E72-68AB-9E4D-A0CC-80A2B4C67BFD}" type="presParOf" srcId="{7FB14119-92A8-4744-9AC5-6456A63EF655}" destId="{AE2C558D-0291-B84B-8D4A-D18FF590AD5E}" srcOrd="2" destOrd="0" presId="urn:microsoft.com/office/officeart/2005/8/layout/list1"/>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FD3B86-BD2C-C84F-A6D6-0364DD1ACE48}" type="doc">
      <dgm:prSet loTypeId="urn:microsoft.com/office/officeart/2005/8/layout/list1" loCatId="list" qsTypeId="urn:microsoft.com/office/officeart/2005/8/quickstyle/3D5" qsCatId="3D" csTypeId="urn:microsoft.com/office/officeart/2005/8/colors/accent2_2" csCatId="accent2" phldr="1"/>
      <dgm:spPr/>
      <dgm:t>
        <a:bodyPr/>
        <a:lstStyle/>
        <a:p>
          <a:endParaRPr lang="en-US"/>
        </a:p>
      </dgm:t>
    </dgm:pt>
    <dgm:pt modelId="{5A512641-8C4E-274C-9326-28205B311D43}">
      <dgm:prSet phldrT="[Text]"/>
      <dgm:spPr/>
      <dgm:t>
        <a:bodyPr/>
        <a:lstStyle/>
        <a:p>
          <a:r>
            <a:rPr lang="en-US" dirty="0" smtClean="0"/>
            <a:t>Topology</a:t>
          </a:r>
          <a:endParaRPr lang="en-US" dirty="0"/>
        </a:p>
      </dgm:t>
    </dgm:pt>
    <dgm:pt modelId="{D641F86C-AD7B-EE4D-AA74-BF3E83C22F95}" type="parTrans" cxnId="{0A8C90D9-1C1A-8B4D-8E8F-4102A418EF84}">
      <dgm:prSet/>
      <dgm:spPr/>
      <dgm:t>
        <a:bodyPr/>
        <a:lstStyle/>
        <a:p>
          <a:endParaRPr lang="en-US"/>
        </a:p>
      </dgm:t>
    </dgm:pt>
    <dgm:pt modelId="{A747AE3B-13B9-C44A-B12B-585AEE5DDE4A}" type="sibTrans" cxnId="{0A8C90D9-1C1A-8B4D-8E8F-4102A418EF84}">
      <dgm:prSet/>
      <dgm:spPr/>
      <dgm:t>
        <a:bodyPr/>
        <a:lstStyle/>
        <a:p>
          <a:endParaRPr lang="en-US"/>
        </a:p>
      </dgm:t>
    </dgm:pt>
    <dgm:pt modelId="{7FB14119-92A8-4744-9AC5-6456A63EF655}" type="pres">
      <dgm:prSet presAssocID="{AEFD3B86-BD2C-C84F-A6D6-0364DD1ACE48}" presName="linear" presStyleCnt="0">
        <dgm:presLayoutVars>
          <dgm:dir/>
          <dgm:animLvl val="lvl"/>
          <dgm:resizeHandles val="exact"/>
        </dgm:presLayoutVars>
      </dgm:prSet>
      <dgm:spPr/>
      <dgm:t>
        <a:bodyPr/>
        <a:lstStyle/>
        <a:p>
          <a:endParaRPr lang="en-US"/>
        </a:p>
      </dgm:t>
    </dgm:pt>
    <dgm:pt modelId="{DB7FE8FA-DB63-BC46-8B0A-67368572DBA0}" type="pres">
      <dgm:prSet presAssocID="{5A512641-8C4E-274C-9326-28205B311D43}" presName="parentLin" presStyleCnt="0"/>
      <dgm:spPr/>
    </dgm:pt>
    <dgm:pt modelId="{8568BCC2-3A1D-3A45-98AB-3CA704BA2C6D}" type="pres">
      <dgm:prSet presAssocID="{5A512641-8C4E-274C-9326-28205B311D43}" presName="parentLeftMargin" presStyleLbl="node1" presStyleIdx="0" presStyleCnt="1"/>
      <dgm:spPr/>
      <dgm:t>
        <a:bodyPr/>
        <a:lstStyle/>
        <a:p>
          <a:endParaRPr lang="en-US"/>
        </a:p>
      </dgm:t>
    </dgm:pt>
    <dgm:pt modelId="{DAD7C16D-8BE6-E244-A592-A0579DFADFF3}" type="pres">
      <dgm:prSet presAssocID="{5A512641-8C4E-274C-9326-28205B311D43}" presName="parentText" presStyleLbl="node1" presStyleIdx="0" presStyleCnt="1" custLinFactNeighborX="1" custLinFactNeighborY="7453">
        <dgm:presLayoutVars>
          <dgm:chMax val="0"/>
          <dgm:bulletEnabled val="1"/>
        </dgm:presLayoutVars>
      </dgm:prSet>
      <dgm:spPr/>
      <dgm:t>
        <a:bodyPr/>
        <a:lstStyle/>
        <a:p>
          <a:endParaRPr lang="en-US"/>
        </a:p>
      </dgm:t>
    </dgm:pt>
    <dgm:pt modelId="{890393BD-14F4-0B45-9099-9084E85814A0}" type="pres">
      <dgm:prSet presAssocID="{5A512641-8C4E-274C-9326-28205B311D43}" presName="negativeSpace" presStyleCnt="0"/>
      <dgm:spPr/>
    </dgm:pt>
    <dgm:pt modelId="{AE2C558D-0291-B84B-8D4A-D18FF590AD5E}" type="pres">
      <dgm:prSet presAssocID="{5A512641-8C4E-274C-9326-28205B311D43}" presName="childText" presStyleLbl="conFgAcc1" presStyleIdx="0" presStyleCnt="1">
        <dgm:presLayoutVars>
          <dgm:bulletEnabled val="1"/>
        </dgm:presLayoutVars>
      </dgm:prSet>
      <dgm:spPr/>
      <dgm:t>
        <a:bodyPr/>
        <a:lstStyle/>
        <a:p>
          <a:endParaRPr lang="en-US"/>
        </a:p>
      </dgm:t>
    </dgm:pt>
  </dgm:ptLst>
  <dgm:cxnLst>
    <dgm:cxn modelId="{4F078BAD-CE6A-AC4A-AAA9-252FF940C327}" type="presOf" srcId="{AEFD3B86-BD2C-C84F-A6D6-0364DD1ACE48}" destId="{7FB14119-92A8-4744-9AC5-6456A63EF655}" srcOrd="0" destOrd="0" presId="urn:microsoft.com/office/officeart/2005/8/layout/list1"/>
    <dgm:cxn modelId="{94B61C6F-410A-934C-869D-499FA08ACECF}" type="presOf" srcId="{5A512641-8C4E-274C-9326-28205B311D43}" destId="{8568BCC2-3A1D-3A45-98AB-3CA704BA2C6D}" srcOrd="0" destOrd="0" presId="urn:microsoft.com/office/officeart/2005/8/layout/list1"/>
    <dgm:cxn modelId="{7305B7DF-C6DB-EE46-9945-8D2949747B54}" type="presOf" srcId="{5A512641-8C4E-274C-9326-28205B311D43}" destId="{DAD7C16D-8BE6-E244-A592-A0579DFADFF3}" srcOrd="1" destOrd="0" presId="urn:microsoft.com/office/officeart/2005/8/layout/list1"/>
    <dgm:cxn modelId="{0A8C90D9-1C1A-8B4D-8E8F-4102A418EF84}" srcId="{AEFD3B86-BD2C-C84F-A6D6-0364DD1ACE48}" destId="{5A512641-8C4E-274C-9326-28205B311D43}" srcOrd="0" destOrd="0" parTransId="{D641F86C-AD7B-EE4D-AA74-BF3E83C22F95}" sibTransId="{A747AE3B-13B9-C44A-B12B-585AEE5DDE4A}"/>
    <dgm:cxn modelId="{41080D85-9227-7C4F-BD36-D52D7C190CD7}" type="presParOf" srcId="{7FB14119-92A8-4744-9AC5-6456A63EF655}" destId="{DB7FE8FA-DB63-BC46-8B0A-67368572DBA0}" srcOrd="0" destOrd="0" presId="urn:microsoft.com/office/officeart/2005/8/layout/list1"/>
    <dgm:cxn modelId="{1029A048-C2D3-8B46-8EF0-90F962719FC3}" type="presParOf" srcId="{DB7FE8FA-DB63-BC46-8B0A-67368572DBA0}" destId="{8568BCC2-3A1D-3A45-98AB-3CA704BA2C6D}" srcOrd="0" destOrd="0" presId="urn:microsoft.com/office/officeart/2005/8/layout/list1"/>
    <dgm:cxn modelId="{98217E99-C129-E049-82B4-8F0A740F23B2}" type="presParOf" srcId="{DB7FE8FA-DB63-BC46-8B0A-67368572DBA0}" destId="{DAD7C16D-8BE6-E244-A592-A0579DFADFF3}" srcOrd="1" destOrd="0" presId="urn:microsoft.com/office/officeart/2005/8/layout/list1"/>
    <dgm:cxn modelId="{ABDDEFD4-9957-F348-BA92-570483FAEA59}" type="presParOf" srcId="{7FB14119-92A8-4744-9AC5-6456A63EF655}" destId="{890393BD-14F4-0B45-9099-9084E85814A0}" srcOrd="1" destOrd="0" presId="urn:microsoft.com/office/officeart/2005/8/layout/list1"/>
    <dgm:cxn modelId="{84D3F0CC-7035-D840-A788-1EFC4CA7F108}" type="presParOf" srcId="{7FB14119-92A8-4744-9AC5-6456A63EF655}" destId="{AE2C558D-0291-B84B-8D4A-D18FF590AD5E}" srcOrd="2" destOrd="0" presId="urn:microsoft.com/office/officeart/2005/8/layout/list1"/>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FD3B86-BD2C-C84F-A6D6-0364DD1ACE48}" type="doc">
      <dgm:prSet loTypeId="urn:microsoft.com/office/officeart/2005/8/layout/list1" loCatId="list" qsTypeId="urn:microsoft.com/office/officeart/2005/8/quickstyle/3D5" qsCatId="3D" csTypeId="urn:microsoft.com/office/officeart/2005/8/colors/accent2_2" csCatId="accent2" phldr="1"/>
      <dgm:spPr/>
      <dgm:t>
        <a:bodyPr/>
        <a:lstStyle/>
        <a:p>
          <a:endParaRPr lang="en-US"/>
        </a:p>
      </dgm:t>
    </dgm:pt>
    <dgm:pt modelId="{5A512641-8C4E-274C-9326-28205B311D43}">
      <dgm:prSet phldrT="[Text]"/>
      <dgm:spPr/>
      <dgm:t>
        <a:bodyPr/>
        <a:lstStyle/>
        <a:p>
          <a:r>
            <a:rPr lang="en-US" dirty="0" err="1" smtClean="0"/>
            <a:t>Simplicial</a:t>
          </a:r>
          <a:r>
            <a:rPr lang="en-US" dirty="0" smtClean="0"/>
            <a:t> Complex</a:t>
          </a:r>
          <a:endParaRPr lang="en-US" dirty="0"/>
        </a:p>
      </dgm:t>
    </dgm:pt>
    <dgm:pt modelId="{D641F86C-AD7B-EE4D-AA74-BF3E83C22F95}" type="parTrans" cxnId="{0A8C90D9-1C1A-8B4D-8E8F-4102A418EF84}">
      <dgm:prSet/>
      <dgm:spPr/>
      <dgm:t>
        <a:bodyPr/>
        <a:lstStyle/>
        <a:p>
          <a:endParaRPr lang="en-US"/>
        </a:p>
      </dgm:t>
    </dgm:pt>
    <dgm:pt modelId="{A747AE3B-13B9-C44A-B12B-585AEE5DDE4A}" type="sibTrans" cxnId="{0A8C90D9-1C1A-8B4D-8E8F-4102A418EF84}">
      <dgm:prSet/>
      <dgm:spPr/>
      <dgm:t>
        <a:bodyPr/>
        <a:lstStyle/>
        <a:p>
          <a:endParaRPr lang="en-US"/>
        </a:p>
      </dgm:t>
    </dgm:pt>
    <dgm:pt modelId="{7FB14119-92A8-4744-9AC5-6456A63EF655}" type="pres">
      <dgm:prSet presAssocID="{AEFD3B86-BD2C-C84F-A6D6-0364DD1ACE48}" presName="linear" presStyleCnt="0">
        <dgm:presLayoutVars>
          <dgm:dir/>
          <dgm:animLvl val="lvl"/>
          <dgm:resizeHandles val="exact"/>
        </dgm:presLayoutVars>
      </dgm:prSet>
      <dgm:spPr/>
      <dgm:t>
        <a:bodyPr/>
        <a:lstStyle/>
        <a:p>
          <a:endParaRPr lang="en-US"/>
        </a:p>
      </dgm:t>
    </dgm:pt>
    <dgm:pt modelId="{DB7FE8FA-DB63-BC46-8B0A-67368572DBA0}" type="pres">
      <dgm:prSet presAssocID="{5A512641-8C4E-274C-9326-28205B311D43}" presName="parentLin" presStyleCnt="0"/>
      <dgm:spPr/>
    </dgm:pt>
    <dgm:pt modelId="{8568BCC2-3A1D-3A45-98AB-3CA704BA2C6D}" type="pres">
      <dgm:prSet presAssocID="{5A512641-8C4E-274C-9326-28205B311D43}" presName="parentLeftMargin" presStyleLbl="node1" presStyleIdx="0" presStyleCnt="1"/>
      <dgm:spPr/>
      <dgm:t>
        <a:bodyPr/>
        <a:lstStyle/>
        <a:p>
          <a:endParaRPr lang="en-US"/>
        </a:p>
      </dgm:t>
    </dgm:pt>
    <dgm:pt modelId="{DAD7C16D-8BE6-E244-A592-A0579DFADFF3}" type="pres">
      <dgm:prSet presAssocID="{5A512641-8C4E-274C-9326-28205B311D43}" presName="parentText" presStyleLbl="node1" presStyleIdx="0" presStyleCnt="1" custLinFactNeighborX="1" custLinFactNeighborY="7453">
        <dgm:presLayoutVars>
          <dgm:chMax val="0"/>
          <dgm:bulletEnabled val="1"/>
        </dgm:presLayoutVars>
      </dgm:prSet>
      <dgm:spPr/>
      <dgm:t>
        <a:bodyPr/>
        <a:lstStyle/>
        <a:p>
          <a:endParaRPr lang="en-US"/>
        </a:p>
      </dgm:t>
    </dgm:pt>
    <dgm:pt modelId="{890393BD-14F4-0B45-9099-9084E85814A0}" type="pres">
      <dgm:prSet presAssocID="{5A512641-8C4E-274C-9326-28205B311D43}" presName="negativeSpace" presStyleCnt="0"/>
      <dgm:spPr/>
    </dgm:pt>
    <dgm:pt modelId="{AE2C558D-0291-B84B-8D4A-D18FF590AD5E}" type="pres">
      <dgm:prSet presAssocID="{5A512641-8C4E-274C-9326-28205B311D43}" presName="childText" presStyleLbl="conFgAcc1" presStyleIdx="0" presStyleCnt="1">
        <dgm:presLayoutVars>
          <dgm:bulletEnabled val="1"/>
        </dgm:presLayoutVars>
      </dgm:prSet>
      <dgm:spPr/>
      <dgm:t>
        <a:bodyPr/>
        <a:lstStyle/>
        <a:p>
          <a:endParaRPr lang="en-US"/>
        </a:p>
      </dgm:t>
    </dgm:pt>
  </dgm:ptLst>
  <dgm:cxnLst>
    <dgm:cxn modelId="{AF04C15B-1100-2D4C-B96E-8AF941FFF278}" type="presOf" srcId="{5A512641-8C4E-274C-9326-28205B311D43}" destId="{8568BCC2-3A1D-3A45-98AB-3CA704BA2C6D}" srcOrd="0" destOrd="0" presId="urn:microsoft.com/office/officeart/2005/8/layout/list1"/>
    <dgm:cxn modelId="{00EE35EF-A438-D64C-A44F-9E4E5605A463}" type="presOf" srcId="{5A512641-8C4E-274C-9326-28205B311D43}" destId="{DAD7C16D-8BE6-E244-A592-A0579DFADFF3}" srcOrd="1" destOrd="0" presId="urn:microsoft.com/office/officeart/2005/8/layout/list1"/>
    <dgm:cxn modelId="{0A8C90D9-1C1A-8B4D-8E8F-4102A418EF84}" srcId="{AEFD3B86-BD2C-C84F-A6D6-0364DD1ACE48}" destId="{5A512641-8C4E-274C-9326-28205B311D43}" srcOrd="0" destOrd="0" parTransId="{D641F86C-AD7B-EE4D-AA74-BF3E83C22F95}" sibTransId="{A747AE3B-13B9-C44A-B12B-585AEE5DDE4A}"/>
    <dgm:cxn modelId="{573FAB10-65D0-4143-9F4A-85B9B1AA65EC}" type="presOf" srcId="{AEFD3B86-BD2C-C84F-A6D6-0364DD1ACE48}" destId="{7FB14119-92A8-4744-9AC5-6456A63EF655}" srcOrd="0" destOrd="0" presId="urn:microsoft.com/office/officeart/2005/8/layout/list1"/>
    <dgm:cxn modelId="{5E20A2CF-6B54-844A-8C34-41B2686D82FD}" type="presParOf" srcId="{7FB14119-92A8-4744-9AC5-6456A63EF655}" destId="{DB7FE8FA-DB63-BC46-8B0A-67368572DBA0}" srcOrd="0" destOrd="0" presId="urn:microsoft.com/office/officeart/2005/8/layout/list1"/>
    <dgm:cxn modelId="{C66D514F-2790-0742-A756-7752743BA58F}" type="presParOf" srcId="{DB7FE8FA-DB63-BC46-8B0A-67368572DBA0}" destId="{8568BCC2-3A1D-3A45-98AB-3CA704BA2C6D}" srcOrd="0" destOrd="0" presId="urn:microsoft.com/office/officeart/2005/8/layout/list1"/>
    <dgm:cxn modelId="{49F2D2EA-8EDE-424A-B733-357134983537}" type="presParOf" srcId="{DB7FE8FA-DB63-BC46-8B0A-67368572DBA0}" destId="{DAD7C16D-8BE6-E244-A592-A0579DFADFF3}" srcOrd="1" destOrd="0" presId="urn:microsoft.com/office/officeart/2005/8/layout/list1"/>
    <dgm:cxn modelId="{045E32CF-7110-A746-8003-8694D37AAC7B}" type="presParOf" srcId="{7FB14119-92A8-4744-9AC5-6456A63EF655}" destId="{890393BD-14F4-0B45-9099-9084E85814A0}" srcOrd="1" destOrd="0" presId="urn:microsoft.com/office/officeart/2005/8/layout/list1"/>
    <dgm:cxn modelId="{CE39CA3A-610D-D745-9EF0-786F6D383342}" type="presParOf" srcId="{7FB14119-92A8-4744-9AC5-6456A63EF655}" destId="{AE2C558D-0291-B84B-8D4A-D18FF590AD5E}" srcOrd="2" destOrd="0" presId="urn:microsoft.com/office/officeart/2005/8/layout/list1"/>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09FC53-BB0E-3C44-B8B1-2390B6498C7E}"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1A8D19D6-1129-454A-80C1-950D338D068C}">
      <dgm:prSet phldrT="[Text]"/>
      <dgm:spPr/>
      <dgm:t>
        <a:bodyPr/>
        <a:lstStyle/>
        <a:p>
          <a:r>
            <a:rPr lang="en-US" altLang="zh-CN" dirty="0" smtClean="0"/>
            <a:t>Non-strategic</a:t>
          </a:r>
          <a:r>
            <a:rPr lang="zh-CN" altLang="en-US" dirty="0" smtClean="0"/>
            <a:t> </a:t>
          </a:r>
          <a:r>
            <a:rPr lang="en-US" altLang="zh-CN" dirty="0" smtClean="0"/>
            <a:t>Games</a:t>
          </a:r>
          <a:endParaRPr lang="en-US" dirty="0"/>
        </a:p>
      </dgm:t>
    </dgm:pt>
    <dgm:pt modelId="{67111F36-C5DC-2A49-82BD-AC14D760C6F1}" type="parTrans" cxnId="{FD74933E-D708-4C45-9AE2-BB304E3423CF}">
      <dgm:prSet/>
      <dgm:spPr/>
      <dgm:t>
        <a:bodyPr/>
        <a:lstStyle/>
        <a:p>
          <a:endParaRPr lang="en-US"/>
        </a:p>
      </dgm:t>
    </dgm:pt>
    <dgm:pt modelId="{9056FE9F-9607-DC47-A5FB-1FF14697807A}" type="sibTrans" cxnId="{FD74933E-D708-4C45-9AE2-BB304E3423CF}">
      <dgm:prSet/>
      <dgm:spPr/>
      <dgm:t>
        <a:bodyPr/>
        <a:lstStyle/>
        <a:p>
          <a:endParaRPr lang="en-US"/>
        </a:p>
      </dgm:t>
    </dgm:pt>
    <dgm:pt modelId="{5E29537E-041D-3448-BC8E-BDE7B36FA73D}">
      <dgm:prSet phldrT="[Text]"/>
      <dgm:spPr/>
      <dgm:t>
        <a:bodyPr/>
        <a:lstStyle/>
        <a:p>
          <a:r>
            <a:rPr lang="en-US" altLang="zh-CN" dirty="0" smtClean="0"/>
            <a:t>Potential</a:t>
          </a:r>
          <a:r>
            <a:rPr lang="zh-CN" altLang="en-US" dirty="0" smtClean="0"/>
            <a:t> </a:t>
          </a:r>
          <a:r>
            <a:rPr lang="en-US" altLang="zh-CN" dirty="0" smtClean="0"/>
            <a:t>Games</a:t>
          </a:r>
          <a:endParaRPr lang="en-US" dirty="0"/>
        </a:p>
      </dgm:t>
    </dgm:pt>
    <dgm:pt modelId="{F0D004AC-EB8B-EE46-95F9-3A3A2FF48D1E}" type="parTrans" cxnId="{307D9197-22E5-0F44-B89C-BFF886D256DB}">
      <dgm:prSet/>
      <dgm:spPr/>
      <dgm:t>
        <a:bodyPr/>
        <a:lstStyle/>
        <a:p>
          <a:endParaRPr lang="en-US"/>
        </a:p>
      </dgm:t>
    </dgm:pt>
    <dgm:pt modelId="{001FD74E-40F2-2F45-9E75-E15B666CF27F}" type="sibTrans" cxnId="{307D9197-22E5-0F44-B89C-BFF886D256DB}">
      <dgm:prSet/>
      <dgm:spPr/>
      <dgm:t>
        <a:bodyPr/>
        <a:lstStyle/>
        <a:p>
          <a:endParaRPr lang="en-US"/>
        </a:p>
      </dgm:t>
    </dgm:pt>
    <dgm:pt modelId="{D37DF4BF-9306-F042-92D2-3D76F0FB2842}">
      <dgm:prSet phldrT="[Text]"/>
      <dgm:spPr/>
      <dgm:t>
        <a:bodyPr/>
        <a:lstStyle/>
        <a:p>
          <a:r>
            <a:rPr lang="en-US" altLang="zh-CN" dirty="0" smtClean="0"/>
            <a:t>Harmonic</a:t>
          </a:r>
          <a:r>
            <a:rPr lang="zh-CN" altLang="en-US" dirty="0" smtClean="0"/>
            <a:t> </a:t>
          </a:r>
          <a:r>
            <a:rPr lang="en-US" altLang="zh-CN" dirty="0" smtClean="0"/>
            <a:t>Games</a:t>
          </a:r>
          <a:r>
            <a:rPr lang="zh-CN" altLang="en-US" dirty="0" smtClean="0"/>
            <a:t> </a:t>
          </a:r>
          <a:r>
            <a:rPr lang="en-US" altLang="zh-CN" dirty="0" smtClean="0"/>
            <a:t>(zero-sum)</a:t>
          </a:r>
          <a:endParaRPr lang="en-US" dirty="0"/>
        </a:p>
      </dgm:t>
    </dgm:pt>
    <dgm:pt modelId="{7860EFBB-E17F-8C41-99E7-1248CD80F463}" type="parTrans" cxnId="{B3E15ABE-0DE7-9542-85C5-B47E80C72703}">
      <dgm:prSet/>
      <dgm:spPr/>
      <dgm:t>
        <a:bodyPr/>
        <a:lstStyle/>
        <a:p>
          <a:endParaRPr lang="en-US"/>
        </a:p>
      </dgm:t>
    </dgm:pt>
    <dgm:pt modelId="{7FA65896-1610-AD44-8B71-F72D04F98788}" type="sibTrans" cxnId="{B3E15ABE-0DE7-9542-85C5-B47E80C72703}">
      <dgm:prSet/>
      <dgm:spPr/>
      <dgm:t>
        <a:bodyPr/>
        <a:lstStyle/>
        <a:p>
          <a:endParaRPr lang="en-US"/>
        </a:p>
      </dgm:t>
    </dgm:pt>
    <dgm:pt modelId="{8B400C60-253C-9542-9981-5137E168D2E7}" type="pres">
      <dgm:prSet presAssocID="{7109FC53-BB0E-3C44-B8B1-2390B6498C7E}" presName="linear" presStyleCnt="0">
        <dgm:presLayoutVars>
          <dgm:dir/>
          <dgm:animLvl val="lvl"/>
          <dgm:resizeHandles val="exact"/>
        </dgm:presLayoutVars>
      </dgm:prSet>
      <dgm:spPr/>
      <dgm:t>
        <a:bodyPr/>
        <a:lstStyle/>
        <a:p>
          <a:endParaRPr lang="en-US"/>
        </a:p>
      </dgm:t>
    </dgm:pt>
    <dgm:pt modelId="{713AA02C-B2DB-5A46-B3E1-0C352FD2782A}" type="pres">
      <dgm:prSet presAssocID="{1A8D19D6-1129-454A-80C1-950D338D068C}" presName="parentLin" presStyleCnt="0"/>
      <dgm:spPr/>
    </dgm:pt>
    <dgm:pt modelId="{08ED351E-F33C-824A-8923-FDC716E21439}" type="pres">
      <dgm:prSet presAssocID="{1A8D19D6-1129-454A-80C1-950D338D068C}" presName="parentLeftMargin" presStyleLbl="node1" presStyleIdx="0" presStyleCnt="3"/>
      <dgm:spPr/>
      <dgm:t>
        <a:bodyPr/>
        <a:lstStyle/>
        <a:p>
          <a:endParaRPr lang="en-US"/>
        </a:p>
      </dgm:t>
    </dgm:pt>
    <dgm:pt modelId="{FDFFA5C6-AAD3-AF48-98CA-377AD678B918}" type="pres">
      <dgm:prSet presAssocID="{1A8D19D6-1129-454A-80C1-950D338D068C}" presName="parentText" presStyleLbl="node1" presStyleIdx="0" presStyleCnt="3">
        <dgm:presLayoutVars>
          <dgm:chMax val="0"/>
          <dgm:bulletEnabled val="1"/>
        </dgm:presLayoutVars>
      </dgm:prSet>
      <dgm:spPr/>
      <dgm:t>
        <a:bodyPr/>
        <a:lstStyle/>
        <a:p>
          <a:endParaRPr lang="en-US"/>
        </a:p>
      </dgm:t>
    </dgm:pt>
    <dgm:pt modelId="{40817529-225A-7C4B-A10A-524E3F3DE63C}" type="pres">
      <dgm:prSet presAssocID="{1A8D19D6-1129-454A-80C1-950D338D068C}" presName="negativeSpace" presStyleCnt="0"/>
      <dgm:spPr/>
    </dgm:pt>
    <dgm:pt modelId="{35970EC1-4130-5248-8317-019C5B46CF46}" type="pres">
      <dgm:prSet presAssocID="{1A8D19D6-1129-454A-80C1-950D338D068C}" presName="childText" presStyleLbl="conFgAcc1" presStyleIdx="0" presStyleCnt="3">
        <dgm:presLayoutVars>
          <dgm:bulletEnabled val="1"/>
        </dgm:presLayoutVars>
      </dgm:prSet>
      <dgm:spPr/>
    </dgm:pt>
    <dgm:pt modelId="{D7F3EA17-0613-5D4F-9258-4630979179CE}" type="pres">
      <dgm:prSet presAssocID="{9056FE9F-9607-DC47-A5FB-1FF14697807A}" presName="spaceBetweenRectangles" presStyleCnt="0"/>
      <dgm:spPr/>
    </dgm:pt>
    <dgm:pt modelId="{EA42560A-547B-C24A-BE8B-36972DF1FD44}" type="pres">
      <dgm:prSet presAssocID="{5E29537E-041D-3448-BC8E-BDE7B36FA73D}" presName="parentLin" presStyleCnt="0"/>
      <dgm:spPr/>
    </dgm:pt>
    <dgm:pt modelId="{C9EDDE00-6805-5349-80BE-975295C28F08}" type="pres">
      <dgm:prSet presAssocID="{5E29537E-041D-3448-BC8E-BDE7B36FA73D}" presName="parentLeftMargin" presStyleLbl="node1" presStyleIdx="0" presStyleCnt="3"/>
      <dgm:spPr/>
      <dgm:t>
        <a:bodyPr/>
        <a:lstStyle/>
        <a:p>
          <a:endParaRPr lang="en-US"/>
        </a:p>
      </dgm:t>
    </dgm:pt>
    <dgm:pt modelId="{8A8574E6-6748-C94F-9CBA-94D14E51E514}" type="pres">
      <dgm:prSet presAssocID="{5E29537E-041D-3448-BC8E-BDE7B36FA73D}" presName="parentText" presStyleLbl="node1" presStyleIdx="1" presStyleCnt="3">
        <dgm:presLayoutVars>
          <dgm:chMax val="0"/>
          <dgm:bulletEnabled val="1"/>
        </dgm:presLayoutVars>
      </dgm:prSet>
      <dgm:spPr/>
      <dgm:t>
        <a:bodyPr/>
        <a:lstStyle/>
        <a:p>
          <a:endParaRPr lang="en-US"/>
        </a:p>
      </dgm:t>
    </dgm:pt>
    <dgm:pt modelId="{3921F5AB-4B33-3D4E-BD08-352A710F490F}" type="pres">
      <dgm:prSet presAssocID="{5E29537E-041D-3448-BC8E-BDE7B36FA73D}" presName="negativeSpace" presStyleCnt="0"/>
      <dgm:spPr/>
    </dgm:pt>
    <dgm:pt modelId="{4BDD48DA-D34B-E54A-AEBD-CDB8379F17DB}" type="pres">
      <dgm:prSet presAssocID="{5E29537E-041D-3448-BC8E-BDE7B36FA73D}" presName="childText" presStyleLbl="conFgAcc1" presStyleIdx="1" presStyleCnt="3">
        <dgm:presLayoutVars>
          <dgm:bulletEnabled val="1"/>
        </dgm:presLayoutVars>
      </dgm:prSet>
      <dgm:spPr/>
    </dgm:pt>
    <dgm:pt modelId="{4BC5A818-F6F3-9E4E-8DAF-BD0CFCCB4A80}" type="pres">
      <dgm:prSet presAssocID="{001FD74E-40F2-2F45-9E75-E15B666CF27F}" presName="spaceBetweenRectangles" presStyleCnt="0"/>
      <dgm:spPr/>
    </dgm:pt>
    <dgm:pt modelId="{FF8F8E13-E342-BC44-BF99-A9A30B44A7B8}" type="pres">
      <dgm:prSet presAssocID="{D37DF4BF-9306-F042-92D2-3D76F0FB2842}" presName="parentLin" presStyleCnt="0"/>
      <dgm:spPr/>
    </dgm:pt>
    <dgm:pt modelId="{C01EAC92-58DA-BA47-89FD-B5CE1C77C117}" type="pres">
      <dgm:prSet presAssocID="{D37DF4BF-9306-F042-92D2-3D76F0FB2842}" presName="parentLeftMargin" presStyleLbl="node1" presStyleIdx="1" presStyleCnt="3"/>
      <dgm:spPr/>
      <dgm:t>
        <a:bodyPr/>
        <a:lstStyle/>
        <a:p>
          <a:endParaRPr lang="en-US"/>
        </a:p>
      </dgm:t>
    </dgm:pt>
    <dgm:pt modelId="{2B0AA5D2-A6C8-EE4D-8E22-DEC6025F91B3}" type="pres">
      <dgm:prSet presAssocID="{D37DF4BF-9306-F042-92D2-3D76F0FB2842}" presName="parentText" presStyleLbl="node1" presStyleIdx="2" presStyleCnt="3">
        <dgm:presLayoutVars>
          <dgm:chMax val="0"/>
          <dgm:bulletEnabled val="1"/>
        </dgm:presLayoutVars>
      </dgm:prSet>
      <dgm:spPr/>
      <dgm:t>
        <a:bodyPr/>
        <a:lstStyle/>
        <a:p>
          <a:endParaRPr lang="en-US"/>
        </a:p>
      </dgm:t>
    </dgm:pt>
    <dgm:pt modelId="{F8012BA9-451B-9A4B-8FB3-DF3A8D213A20}" type="pres">
      <dgm:prSet presAssocID="{D37DF4BF-9306-F042-92D2-3D76F0FB2842}" presName="negativeSpace" presStyleCnt="0"/>
      <dgm:spPr/>
    </dgm:pt>
    <dgm:pt modelId="{02034BEF-69BC-D84B-8121-5CA1D25349AC}" type="pres">
      <dgm:prSet presAssocID="{D37DF4BF-9306-F042-92D2-3D76F0FB2842}" presName="childText" presStyleLbl="conFgAcc1" presStyleIdx="2" presStyleCnt="3">
        <dgm:presLayoutVars>
          <dgm:bulletEnabled val="1"/>
        </dgm:presLayoutVars>
      </dgm:prSet>
      <dgm:spPr/>
    </dgm:pt>
  </dgm:ptLst>
  <dgm:cxnLst>
    <dgm:cxn modelId="{8C11AB6C-8263-6942-97B5-B66575D30268}" type="presOf" srcId="{1A8D19D6-1129-454A-80C1-950D338D068C}" destId="{08ED351E-F33C-824A-8923-FDC716E21439}" srcOrd="0" destOrd="0" presId="urn:microsoft.com/office/officeart/2005/8/layout/list1"/>
    <dgm:cxn modelId="{B3E15ABE-0DE7-9542-85C5-B47E80C72703}" srcId="{7109FC53-BB0E-3C44-B8B1-2390B6498C7E}" destId="{D37DF4BF-9306-F042-92D2-3D76F0FB2842}" srcOrd="2" destOrd="0" parTransId="{7860EFBB-E17F-8C41-99E7-1248CD80F463}" sibTransId="{7FA65896-1610-AD44-8B71-F72D04F98788}"/>
    <dgm:cxn modelId="{FD74933E-D708-4C45-9AE2-BB304E3423CF}" srcId="{7109FC53-BB0E-3C44-B8B1-2390B6498C7E}" destId="{1A8D19D6-1129-454A-80C1-950D338D068C}" srcOrd="0" destOrd="0" parTransId="{67111F36-C5DC-2A49-82BD-AC14D760C6F1}" sibTransId="{9056FE9F-9607-DC47-A5FB-1FF14697807A}"/>
    <dgm:cxn modelId="{0911ED8F-974A-D74E-9A08-A11EF7C67B4B}" type="presOf" srcId="{D37DF4BF-9306-F042-92D2-3D76F0FB2842}" destId="{2B0AA5D2-A6C8-EE4D-8E22-DEC6025F91B3}" srcOrd="1" destOrd="0" presId="urn:microsoft.com/office/officeart/2005/8/layout/list1"/>
    <dgm:cxn modelId="{B9F0AB90-7503-2D49-9DE3-2D3E4143CFAF}" type="presOf" srcId="{5E29537E-041D-3448-BC8E-BDE7B36FA73D}" destId="{8A8574E6-6748-C94F-9CBA-94D14E51E514}" srcOrd="1" destOrd="0" presId="urn:microsoft.com/office/officeart/2005/8/layout/list1"/>
    <dgm:cxn modelId="{307D9197-22E5-0F44-B89C-BFF886D256DB}" srcId="{7109FC53-BB0E-3C44-B8B1-2390B6498C7E}" destId="{5E29537E-041D-3448-BC8E-BDE7B36FA73D}" srcOrd="1" destOrd="0" parTransId="{F0D004AC-EB8B-EE46-95F9-3A3A2FF48D1E}" sibTransId="{001FD74E-40F2-2F45-9E75-E15B666CF27F}"/>
    <dgm:cxn modelId="{FF662BA0-91A1-764B-828A-660224590B47}" type="presOf" srcId="{D37DF4BF-9306-F042-92D2-3D76F0FB2842}" destId="{C01EAC92-58DA-BA47-89FD-B5CE1C77C117}" srcOrd="0" destOrd="0" presId="urn:microsoft.com/office/officeart/2005/8/layout/list1"/>
    <dgm:cxn modelId="{CEFB4529-38DE-6441-A1CB-3E905A4FCFCA}" type="presOf" srcId="{5E29537E-041D-3448-BC8E-BDE7B36FA73D}" destId="{C9EDDE00-6805-5349-80BE-975295C28F08}" srcOrd="0" destOrd="0" presId="urn:microsoft.com/office/officeart/2005/8/layout/list1"/>
    <dgm:cxn modelId="{CF387B59-8D0F-8C4F-852B-A48E39E16159}" type="presOf" srcId="{1A8D19D6-1129-454A-80C1-950D338D068C}" destId="{FDFFA5C6-AAD3-AF48-98CA-377AD678B918}" srcOrd="1" destOrd="0" presId="urn:microsoft.com/office/officeart/2005/8/layout/list1"/>
    <dgm:cxn modelId="{DD7229AE-9238-304B-B3A9-F5FAF7113CFE}" type="presOf" srcId="{7109FC53-BB0E-3C44-B8B1-2390B6498C7E}" destId="{8B400C60-253C-9542-9981-5137E168D2E7}" srcOrd="0" destOrd="0" presId="urn:microsoft.com/office/officeart/2005/8/layout/list1"/>
    <dgm:cxn modelId="{FF1F6CE9-D7D5-7444-9FAB-DD750D705422}" type="presParOf" srcId="{8B400C60-253C-9542-9981-5137E168D2E7}" destId="{713AA02C-B2DB-5A46-B3E1-0C352FD2782A}" srcOrd="0" destOrd="0" presId="urn:microsoft.com/office/officeart/2005/8/layout/list1"/>
    <dgm:cxn modelId="{4E6D012B-5276-A64E-BF13-4312A6CB73FE}" type="presParOf" srcId="{713AA02C-B2DB-5A46-B3E1-0C352FD2782A}" destId="{08ED351E-F33C-824A-8923-FDC716E21439}" srcOrd="0" destOrd="0" presId="urn:microsoft.com/office/officeart/2005/8/layout/list1"/>
    <dgm:cxn modelId="{F4F1CDD2-484B-3741-957F-19C9B5748122}" type="presParOf" srcId="{713AA02C-B2DB-5A46-B3E1-0C352FD2782A}" destId="{FDFFA5C6-AAD3-AF48-98CA-377AD678B918}" srcOrd="1" destOrd="0" presId="urn:microsoft.com/office/officeart/2005/8/layout/list1"/>
    <dgm:cxn modelId="{4B856CAC-92A3-D044-9AAC-49A8FA88AB4B}" type="presParOf" srcId="{8B400C60-253C-9542-9981-5137E168D2E7}" destId="{40817529-225A-7C4B-A10A-524E3F3DE63C}" srcOrd="1" destOrd="0" presId="urn:microsoft.com/office/officeart/2005/8/layout/list1"/>
    <dgm:cxn modelId="{500CF3A8-E94E-9047-BE63-94A9CF26DF5F}" type="presParOf" srcId="{8B400C60-253C-9542-9981-5137E168D2E7}" destId="{35970EC1-4130-5248-8317-019C5B46CF46}" srcOrd="2" destOrd="0" presId="urn:microsoft.com/office/officeart/2005/8/layout/list1"/>
    <dgm:cxn modelId="{F6D6CA3E-1076-2542-B022-F5A5F5F005CC}" type="presParOf" srcId="{8B400C60-253C-9542-9981-5137E168D2E7}" destId="{D7F3EA17-0613-5D4F-9258-4630979179CE}" srcOrd="3" destOrd="0" presId="urn:microsoft.com/office/officeart/2005/8/layout/list1"/>
    <dgm:cxn modelId="{0208E389-D798-A34F-8BF4-93DB2BF35CD4}" type="presParOf" srcId="{8B400C60-253C-9542-9981-5137E168D2E7}" destId="{EA42560A-547B-C24A-BE8B-36972DF1FD44}" srcOrd="4" destOrd="0" presId="urn:microsoft.com/office/officeart/2005/8/layout/list1"/>
    <dgm:cxn modelId="{74033962-4758-8840-B2D9-A80FB387B9F4}" type="presParOf" srcId="{EA42560A-547B-C24A-BE8B-36972DF1FD44}" destId="{C9EDDE00-6805-5349-80BE-975295C28F08}" srcOrd="0" destOrd="0" presId="urn:microsoft.com/office/officeart/2005/8/layout/list1"/>
    <dgm:cxn modelId="{FBB620B9-A83B-1344-963D-E1E27EC811AA}" type="presParOf" srcId="{EA42560A-547B-C24A-BE8B-36972DF1FD44}" destId="{8A8574E6-6748-C94F-9CBA-94D14E51E514}" srcOrd="1" destOrd="0" presId="urn:microsoft.com/office/officeart/2005/8/layout/list1"/>
    <dgm:cxn modelId="{964783F9-7F9E-AD44-8CB7-92A7A216101D}" type="presParOf" srcId="{8B400C60-253C-9542-9981-5137E168D2E7}" destId="{3921F5AB-4B33-3D4E-BD08-352A710F490F}" srcOrd="5" destOrd="0" presId="urn:microsoft.com/office/officeart/2005/8/layout/list1"/>
    <dgm:cxn modelId="{3A3F2156-84EF-8742-81AA-8138437541C4}" type="presParOf" srcId="{8B400C60-253C-9542-9981-5137E168D2E7}" destId="{4BDD48DA-D34B-E54A-AEBD-CDB8379F17DB}" srcOrd="6" destOrd="0" presId="urn:microsoft.com/office/officeart/2005/8/layout/list1"/>
    <dgm:cxn modelId="{84E4520F-92B4-004B-A011-2844CD5894B0}" type="presParOf" srcId="{8B400C60-253C-9542-9981-5137E168D2E7}" destId="{4BC5A818-F6F3-9E4E-8DAF-BD0CFCCB4A80}" srcOrd="7" destOrd="0" presId="urn:microsoft.com/office/officeart/2005/8/layout/list1"/>
    <dgm:cxn modelId="{331E6FD8-B863-E141-9986-198A220D6051}" type="presParOf" srcId="{8B400C60-253C-9542-9981-5137E168D2E7}" destId="{FF8F8E13-E342-BC44-BF99-A9A30B44A7B8}" srcOrd="8" destOrd="0" presId="urn:microsoft.com/office/officeart/2005/8/layout/list1"/>
    <dgm:cxn modelId="{EC074939-BC80-6247-823D-7071F6BE3880}" type="presParOf" srcId="{FF8F8E13-E342-BC44-BF99-A9A30B44A7B8}" destId="{C01EAC92-58DA-BA47-89FD-B5CE1C77C117}" srcOrd="0" destOrd="0" presId="urn:microsoft.com/office/officeart/2005/8/layout/list1"/>
    <dgm:cxn modelId="{80BE689F-C37D-3D4B-9C39-D931638C1886}" type="presParOf" srcId="{FF8F8E13-E342-BC44-BF99-A9A30B44A7B8}" destId="{2B0AA5D2-A6C8-EE4D-8E22-DEC6025F91B3}" srcOrd="1" destOrd="0" presId="urn:microsoft.com/office/officeart/2005/8/layout/list1"/>
    <dgm:cxn modelId="{8537B845-73F9-6C4E-A597-DB8DE6F784E3}" type="presParOf" srcId="{8B400C60-253C-9542-9981-5137E168D2E7}" destId="{F8012BA9-451B-9A4B-8FB3-DF3A8D213A20}" srcOrd="9" destOrd="0" presId="urn:microsoft.com/office/officeart/2005/8/layout/list1"/>
    <dgm:cxn modelId="{3724F320-F532-3B4F-BD62-6D6CB67FC6B7}" type="presParOf" srcId="{8B400C60-253C-9542-9981-5137E168D2E7}" destId="{02034BEF-69BC-D84B-8121-5CA1D25349A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2C558D-0291-B84B-8D4A-D18FF590AD5E}">
      <dsp:nvSpPr>
        <dsp:cNvPr id="0" name=""/>
        <dsp:cNvSpPr/>
      </dsp:nvSpPr>
      <dsp:spPr>
        <a:xfrm>
          <a:off x="0" y="457202"/>
          <a:ext cx="3048000" cy="756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227350" prstMaterial="matte"/>
      </dsp:spPr>
      <dsp:style>
        <a:lnRef idx="1">
          <a:scrgbClr r="0" g="0" b="0"/>
        </a:lnRef>
        <a:fillRef idx="1">
          <a:scrgbClr r="0" g="0" b="0"/>
        </a:fillRef>
        <a:effectRef idx="0">
          <a:scrgbClr r="0" g="0" b="0"/>
        </a:effectRef>
        <a:fontRef idx="minor"/>
      </dsp:style>
    </dsp:sp>
    <dsp:sp modelId="{DAD7C16D-8BE6-E244-A592-A0579DFADFF3}">
      <dsp:nvSpPr>
        <dsp:cNvPr id="0" name=""/>
        <dsp:cNvSpPr/>
      </dsp:nvSpPr>
      <dsp:spPr>
        <a:xfrm>
          <a:off x="228600" y="76203"/>
          <a:ext cx="2133600" cy="885600"/>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0645" tIns="0" rIns="80645" bIns="0" numCol="1" spcCol="1270" anchor="ctr" anchorCtr="0">
          <a:noAutofit/>
          <a:sp3d extrusionH="28000" prstMaterial="matte"/>
        </a:bodyPr>
        <a:lstStyle/>
        <a:p>
          <a:pPr lvl="0" algn="l" defTabSz="1333500">
            <a:lnSpc>
              <a:spcPct val="90000"/>
            </a:lnSpc>
            <a:spcBef>
              <a:spcPct val="0"/>
            </a:spcBef>
            <a:spcAft>
              <a:spcPct val="35000"/>
            </a:spcAft>
          </a:pPr>
          <a:r>
            <a:rPr lang="en-US" sz="3000" kern="1200" dirty="0" smtClean="0"/>
            <a:t>Kernel</a:t>
          </a:r>
          <a:endParaRPr lang="en-US" sz="3000" kern="1200" dirty="0"/>
        </a:p>
      </dsp:txBody>
      <dsp:txXfrm>
        <a:off x="228600" y="76203"/>
        <a:ext cx="2133600" cy="8856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56446EE-8DA2-8244-ADD0-6F9AA2CBCBA5}">
      <dsp:nvSpPr>
        <dsp:cNvPr id="0" name=""/>
        <dsp:cNvSpPr/>
      </dsp:nvSpPr>
      <dsp:spPr>
        <a:xfrm>
          <a:off x="0" y="259079"/>
          <a:ext cx="1828800" cy="109728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Vectors</a:t>
          </a:r>
          <a:endParaRPr lang="en-US" sz="3600" kern="1200" dirty="0"/>
        </a:p>
      </dsp:txBody>
      <dsp:txXfrm>
        <a:off x="0" y="259079"/>
        <a:ext cx="1828800" cy="1097280"/>
      </dsp:txXfrm>
    </dsp:sp>
    <dsp:sp modelId="{298C93FF-F556-8843-9961-7867295421CA}">
      <dsp:nvSpPr>
        <dsp:cNvPr id="0" name=""/>
        <dsp:cNvSpPr/>
      </dsp:nvSpPr>
      <dsp:spPr>
        <a:xfrm>
          <a:off x="0" y="1539240"/>
          <a:ext cx="1828800" cy="109728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Graphs</a:t>
          </a:r>
          <a:endParaRPr lang="en-US" sz="3600" kern="1200" dirty="0"/>
        </a:p>
      </dsp:txBody>
      <dsp:txXfrm>
        <a:off x="0" y="1539240"/>
        <a:ext cx="1828800" cy="109728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2C558D-0291-B84B-8D4A-D18FF590AD5E}">
      <dsp:nvSpPr>
        <dsp:cNvPr id="0" name=""/>
        <dsp:cNvSpPr/>
      </dsp:nvSpPr>
      <dsp:spPr>
        <a:xfrm>
          <a:off x="0" y="468660"/>
          <a:ext cx="3048000" cy="6804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227350" prstMaterial="matte"/>
      </dsp:spPr>
      <dsp:style>
        <a:lnRef idx="1">
          <a:scrgbClr r="0" g="0" b="0"/>
        </a:lnRef>
        <a:fillRef idx="1">
          <a:scrgbClr r="0" g="0" b="0"/>
        </a:fillRef>
        <a:effectRef idx="0">
          <a:scrgbClr r="0" g="0" b="0"/>
        </a:effectRef>
        <a:fontRef idx="minor"/>
      </dsp:style>
    </dsp:sp>
    <dsp:sp modelId="{DAD7C16D-8BE6-E244-A592-A0579DFADFF3}">
      <dsp:nvSpPr>
        <dsp:cNvPr id="0" name=""/>
        <dsp:cNvSpPr/>
      </dsp:nvSpPr>
      <dsp:spPr>
        <a:xfrm>
          <a:off x="152401" y="129543"/>
          <a:ext cx="2133600" cy="797040"/>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0645" tIns="0" rIns="80645" bIns="0" numCol="1" spcCol="1270" anchor="ctr" anchorCtr="0">
          <a:noAutofit/>
          <a:sp3d extrusionH="28000" prstMaterial="matte"/>
        </a:bodyPr>
        <a:lstStyle/>
        <a:p>
          <a:pPr lvl="0" algn="l" defTabSz="1200150">
            <a:lnSpc>
              <a:spcPct val="90000"/>
            </a:lnSpc>
            <a:spcBef>
              <a:spcPct val="0"/>
            </a:spcBef>
            <a:spcAft>
              <a:spcPct val="35000"/>
            </a:spcAft>
          </a:pPr>
          <a:r>
            <a:rPr lang="en-US" sz="2700" kern="1200" dirty="0" smtClean="0"/>
            <a:t>Coordinates</a:t>
          </a:r>
          <a:endParaRPr lang="en-US" sz="2700" kern="1200" dirty="0"/>
        </a:p>
      </dsp:txBody>
      <dsp:txXfrm>
        <a:off x="152401" y="129543"/>
        <a:ext cx="2133600" cy="79704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2C558D-0291-B84B-8D4A-D18FF590AD5E}">
      <dsp:nvSpPr>
        <dsp:cNvPr id="0" name=""/>
        <dsp:cNvSpPr/>
      </dsp:nvSpPr>
      <dsp:spPr>
        <a:xfrm>
          <a:off x="0" y="453000"/>
          <a:ext cx="3048000" cy="756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DAD7C16D-8BE6-E244-A592-A0579DFADFF3}">
      <dsp:nvSpPr>
        <dsp:cNvPr id="0" name=""/>
        <dsp:cNvSpPr/>
      </dsp:nvSpPr>
      <dsp:spPr>
        <a:xfrm>
          <a:off x="152401" y="76203"/>
          <a:ext cx="2133600" cy="885600"/>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645" tIns="0" rIns="80645" bIns="0" numCol="1" spcCol="1270" anchor="ctr" anchorCtr="0">
          <a:noAutofit/>
        </a:bodyPr>
        <a:lstStyle/>
        <a:p>
          <a:pPr lvl="0" algn="l" defTabSz="1333500">
            <a:lnSpc>
              <a:spcPct val="90000"/>
            </a:lnSpc>
            <a:spcBef>
              <a:spcPct val="0"/>
            </a:spcBef>
            <a:spcAft>
              <a:spcPct val="35000"/>
            </a:spcAft>
          </a:pPr>
          <a:r>
            <a:rPr lang="en-US" sz="3000" kern="1200" dirty="0" smtClean="0"/>
            <a:t>Topology</a:t>
          </a:r>
          <a:endParaRPr lang="en-US" sz="3000" kern="1200" dirty="0"/>
        </a:p>
      </dsp:txBody>
      <dsp:txXfrm>
        <a:off x="152401" y="76203"/>
        <a:ext cx="2133600" cy="8856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2C558D-0291-B84B-8D4A-D18FF590AD5E}">
      <dsp:nvSpPr>
        <dsp:cNvPr id="0" name=""/>
        <dsp:cNvSpPr/>
      </dsp:nvSpPr>
      <dsp:spPr>
        <a:xfrm>
          <a:off x="0" y="749460"/>
          <a:ext cx="3048000" cy="4284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DAD7C16D-8BE6-E244-A592-A0579DFADFF3}">
      <dsp:nvSpPr>
        <dsp:cNvPr id="0" name=""/>
        <dsp:cNvSpPr/>
      </dsp:nvSpPr>
      <dsp:spPr>
        <a:xfrm>
          <a:off x="152401" y="535942"/>
          <a:ext cx="2133600" cy="501840"/>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645" tIns="0" rIns="80645" bIns="0" numCol="1" spcCol="1270" anchor="ctr" anchorCtr="0">
          <a:noAutofit/>
        </a:bodyPr>
        <a:lstStyle/>
        <a:p>
          <a:pPr lvl="0" algn="l" defTabSz="755650">
            <a:lnSpc>
              <a:spcPct val="90000"/>
            </a:lnSpc>
            <a:spcBef>
              <a:spcPct val="0"/>
            </a:spcBef>
            <a:spcAft>
              <a:spcPct val="35000"/>
            </a:spcAft>
          </a:pPr>
          <a:r>
            <a:rPr lang="en-US" sz="1700" kern="1200" dirty="0" err="1" smtClean="0"/>
            <a:t>Simplicial</a:t>
          </a:r>
          <a:r>
            <a:rPr lang="en-US" sz="1700" kern="1200" dirty="0" smtClean="0"/>
            <a:t> Complex</a:t>
          </a:r>
          <a:endParaRPr lang="en-US" sz="1700" kern="1200" dirty="0"/>
        </a:p>
      </dsp:txBody>
      <dsp:txXfrm>
        <a:off x="152401" y="535942"/>
        <a:ext cx="2133600" cy="5018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ict"/><Relationship Id="rId2" Type="http://schemas.openxmlformats.org/officeDocument/2006/relationships/image" Target="../media/image16.pict"/><Relationship Id="rId3" Type="http://schemas.openxmlformats.org/officeDocument/2006/relationships/image" Target="../media/image17.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pict"/><Relationship Id="rId2" Type="http://schemas.openxmlformats.org/officeDocument/2006/relationships/image" Target="../media/image46.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5FB3BE26-8144-E947-8401-EA6D5EE2D15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3EB39F5-3F34-B748-AC22-AD053B813F61}" type="slidenum">
              <a:rPr lang="en-US"/>
              <a:pPr/>
              <a:t>1</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AB5BEADA-8479-604D-B2ED-3547E07A5F32}" type="slidenum">
              <a:rPr lang="en-US"/>
              <a:pPr/>
              <a:t>11</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D3464F22-C404-A241-A3EF-EAD8EED11267}" type="slidenum">
              <a:rPr lang="en-US"/>
              <a:pPr/>
              <a:t>12</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97DD9E9-341C-D943-A3E7-F0B384001E68}" type="slidenum">
              <a:rPr lang="en-US"/>
              <a:pPr/>
              <a:t>13</a:t>
            </a:fld>
            <a:endParaRPr lang="en-US"/>
          </a:p>
        </p:txBody>
      </p:sp>
      <p:sp>
        <p:nvSpPr>
          <p:cNvPr id="38915" name="Rectangle 1026"/>
          <p:cNvSpPr>
            <a:spLocks noGrp="1" noRot="1" noChangeAspect="1" noChangeArrowheads="1" noTextEdit="1"/>
          </p:cNvSpPr>
          <p:nvPr>
            <p:ph type="sldImg"/>
          </p:nvPr>
        </p:nvSpPr>
        <p:spPr>
          <a:ln/>
        </p:spPr>
      </p:sp>
      <p:sp>
        <p:nvSpPr>
          <p:cNvPr id="38916" name="Rectangle 1027"/>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8899271-16BD-E24B-B676-766B1F2F7007}" type="slidenum">
              <a:rPr lang="en-US"/>
              <a:pPr/>
              <a:t>14</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139D20E-EACF-8045-A934-80B5ADD68BBC}" type="slidenum">
              <a:rPr lang="en-US"/>
              <a:pPr/>
              <a:t>15</a:t>
            </a:fld>
            <a:endParaRPr lang="en-US"/>
          </a:p>
        </p:txBody>
      </p:sp>
      <p:sp>
        <p:nvSpPr>
          <p:cNvPr id="43011" name="Rectangle 1026"/>
          <p:cNvSpPr>
            <a:spLocks noGrp="1" noRot="1" noChangeAspect="1" noChangeArrowheads="1" noTextEdit="1"/>
          </p:cNvSpPr>
          <p:nvPr>
            <p:ph type="sldImg"/>
          </p:nvPr>
        </p:nvSpPr>
        <p:spPr>
          <a:ln/>
        </p:spPr>
      </p:sp>
      <p:sp>
        <p:nvSpPr>
          <p:cNvPr id="43012" name="Rectangle 1027"/>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923206B6-3521-1443-8F6D-48496E0E167E}" type="slidenum">
              <a:rPr lang="en-US"/>
              <a:pPr/>
              <a:t>16</a:t>
            </a:fld>
            <a:endParaRPr lang="en-US"/>
          </a:p>
        </p:txBody>
      </p:sp>
      <p:sp>
        <p:nvSpPr>
          <p:cNvPr id="4505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20B3264E-57A2-F648-9014-82529A2FAB97}" type="slidenum">
              <a:rPr lang="en-US" sz="1200"/>
              <a:pPr algn="r" eaLnBrk="1" hangingPunct="1"/>
              <a:t>16</a:t>
            </a:fld>
            <a:endParaRPr lang="en-US" sz="1200"/>
          </a:p>
        </p:txBody>
      </p:sp>
      <p:sp>
        <p:nvSpPr>
          <p:cNvPr id="45060" name="Rectangle 2"/>
          <p:cNvSpPr>
            <a:spLocks noGrp="1" noRot="1" noChangeAspect="1" noChangeArrowheads="1" noTextEdit="1"/>
          </p:cNvSpPr>
          <p:nvPr>
            <p:ph type="sldImg"/>
          </p:nvPr>
        </p:nvSpPr>
        <p:spPr>
          <a:solidFill>
            <a:srgbClr val="FFFFFF"/>
          </a:solidFill>
          <a:ln/>
        </p:spPr>
      </p:sp>
      <p:sp>
        <p:nvSpPr>
          <p:cNvPr id="4506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9E49674-20DA-2D49-88D6-C7D6CA22F86E}" type="slidenum">
              <a:rPr lang="en-US"/>
              <a:pPr/>
              <a:t>17</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A9268DB0-2CA5-DF41-9119-700C973D91A3}" type="slidenum">
              <a:rPr lang="en-US"/>
              <a:pPr/>
              <a:t>18</a:t>
            </a:fld>
            <a:endParaRPr lang="en-US"/>
          </a:p>
        </p:txBody>
      </p:sp>
      <p:sp>
        <p:nvSpPr>
          <p:cNvPr id="49155" name="Rectangle 1026"/>
          <p:cNvSpPr>
            <a:spLocks noGrp="1" noRot="1" noChangeAspect="1" noChangeArrowheads="1" noTextEdit="1"/>
          </p:cNvSpPr>
          <p:nvPr>
            <p:ph type="sldImg"/>
          </p:nvPr>
        </p:nvSpPr>
        <p:spPr>
          <a:ln/>
        </p:spPr>
      </p:sp>
      <p:sp>
        <p:nvSpPr>
          <p:cNvPr id="49156" name="Rectangle 1027"/>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BC95C1EC-1AAC-884D-B758-DE2CEA6D4B53}" type="slidenum">
              <a:rPr lang="en-US"/>
              <a:pPr/>
              <a:t>19</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5D2C3F3-6A79-E243-86BF-D5D2471824E2}" type="slidenum">
              <a:rPr lang="en-US"/>
              <a:pPr/>
              <a:t>20</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F7707871-739A-6C40-BEE5-86FCC171B98D}" type="slidenum">
              <a:rPr lang="en-US"/>
              <a:pPr/>
              <a:t>2</a:t>
            </a:fld>
            <a:endParaRPr lang="en-US"/>
          </a:p>
        </p:txBody>
      </p:sp>
      <p:sp>
        <p:nvSpPr>
          <p:cNvPr id="24579" name="Rectangle 1026"/>
          <p:cNvSpPr>
            <a:spLocks noGrp="1" noRot="1" noChangeAspect="1" noChangeArrowheads="1" noTextEdit="1"/>
          </p:cNvSpPr>
          <p:nvPr>
            <p:ph type="sldImg"/>
          </p:nvPr>
        </p:nvSpPr>
        <p:spPr>
          <a:ln/>
        </p:spPr>
      </p:sp>
      <p:sp>
        <p:nvSpPr>
          <p:cNvPr id="24580" name="Rectangle 1027"/>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1E141920-721F-2945-9E0F-2EF9D3CD2DD5}" type="slidenum">
              <a:rPr lang="en-US"/>
              <a:pPr/>
              <a:t>21</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59C5A55-3382-FD4B-8B92-290533011739}" type="slidenum">
              <a:rPr lang="en-US"/>
              <a:pPr/>
              <a:t>22</a:t>
            </a:fld>
            <a:endParaRPr lang="en-US"/>
          </a:p>
        </p:txBody>
      </p:sp>
      <p:sp>
        <p:nvSpPr>
          <p:cNvPr id="53251" name="Rectangle 1026"/>
          <p:cNvSpPr>
            <a:spLocks noGrp="1" noRot="1" noChangeAspect="1" noChangeArrowheads="1" noTextEdit="1"/>
          </p:cNvSpPr>
          <p:nvPr>
            <p:ph type="sldImg"/>
          </p:nvPr>
        </p:nvSpPr>
        <p:spPr>
          <a:ln/>
        </p:spPr>
      </p:sp>
      <p:sp>
        <p:nvSpPr>
          <p:cNvPr id="53252" name="Rectangle 1027"/>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F55A5C7-954A-F944-988E-3E0BA03CB294}" type="slidenum">
              <a:rPr lang="en-US"/>
              <a:pPr/>
              <a:t>23</a:t>
            </a:fld>
            <a:endParaRPr lang="en-US"/>
          </a:p>
        </p:txBody>
      </p:sp>
      <p:sp>
        <p:nvSpPr>
          <p:cNvPr id="55299" name="Rectangle 1026"/>
          <p:cNvSpPr>
            <a:spLocks noGrp="1" noRot="1" noChangeAspect="1" noChangeArrowheads="1" noTextEdit="1"/>
          </p:cNvSpPr>
          <p:nvPr>
            <p:ph type="sldImg"/>
          </p:nvPr>
        </p:nvSpPr>
        <p:spPr>
          <a:ln/>
        </p:spPr>
      </p:sp>
      <p:sp>
        <p:nvSpPr>
          <p:cNvPr id="55300" name="Rectangle 1027"/>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5830B03D-C949-CD42-A320-0A75161D4D28}" type="slidenum">
              <a:rPr lang="en-US"/>
              <a:pPr/>
              <a:t>24</a:t>
            </a:fld>
            <a:endParaRPr lang="en-US"/>
          </a:p>
        </p:txBody>
      </p:sp>
      <p:sp>
        <p:nvSpPr>
          <p:cNvPr id="57347" name="Rectangle 1026"/>
          <p:cNvSpPr>
            <a:spLocks noGrp="1" noRot="1" noChangeAspect="1" noChangeArrowheads="1" noTextEdit="1"/>
          </p:cNvSpPr>
          <p:nvPr>
            <p:ph type="sldImg"/>
          </p:nvPr>
        </p:nvSpPr>
        <p:spPr>
          <a:ln/>
        </p:spPr>
      </p:sp>
      <p:sp>
        <p:nvSpPr>
          <p:cNvPr id="57348" name="Rectangle 1027"/>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3F29EB00-1310-F84A-B9FE-26F45BB5718C}" type="slidenum">
              <a:rPr lang="en-US"/>
              <a:pPr/>
              <a:t>25</a:t>
            </a:fld>
            <a:endParaRPr lang="en-US"/>
          </a:p>
        </p:txBody>
      </p:sp>
      <p:sp>
        <p:nvSpPr>
          <p:cNvPr id="59395" name="Rectangle 1026"/>
          <p:cNvSpPr>
            <a:spLocks noGrp="1" noRot="1" noChangeAspect="1" noChangeArrowheads="1" noTextEdit="1"/>
          </p:cNvSpPr>
          <p:nvPr>
            <p:ph type="sldImg"/>
          </p:nvPr>
        </p:nvSpPr>
        <p:spPr>
          <a:ln/>
        </p:spPr>
      </p:sp>
      <p:sp>
        <p:nvSpPr>
          <p:cNvPr id="59396" name="Rectangle 1027"/>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60CB5569-B34E-E940-B842-0D484E9B8EA1}" type="slidenum">
              <a:rPr lang="en-US"/>
              <a:pPr/>
              <a:t>26</a:t>
            </a:fld>
            <a:endParaRPr lang="en-US"/>
          </a:p>
        </p:txBody>
      </p:sp>
      <p:sp>
        <p:nvSpPr>
          <p:cNvPr id="61443" name="Slide Image Placeholder 1"/>
          <p:cNvSpPr>
            <a:spLocks noGrp="1" noRot="1" noChangeAspect="1" noTextEdit="1"/>
          </p:cNvSpPr>
          <p:nvPr>
            <p:ph type="sldImg"/>
          </p:nvPr>
        </p:nvSpPr>
        <p:spPr>
          <a:solidFill>
            <a:srgbClr val="FFFFFF"/>
          </a:solidFill>
          <a:ln/>
        </p:spPr>
      </p:sp>
      <p:sp>
        <p:nvSpPr>
          <p:cNvPr id="61444"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A popular approach is to first  cluster all the conformations  into a large number of  small sets of very structurally similar, and therefore likely kinetically similar, conformations called microstates.  We then used spectral clustering  lump microstates that can interconvert rapidly into larger states called metastable states  while conformations separated by large free energy barriers are grouped into different states</a:t>
            </a:r>
          </a:p>
          <a:p>
            <a:pPr eaLnBrk="1" hangingPunct="1"/>
            <a:endParaRPr lang="en-US"/>
          </a:p>
        </p:txBody>
      </p:sp>
      <p:sp>
        <p:nvSpPr>
          <p:cNvPr id="6144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FCCBF280-79E5-E54B-88ED-61BBDA25FA2B}" type="slidenum">
              <a:rPr lang="en-US" sz="1200"/>
              <a:pPr algn="r" eaLnBrk="1" hangingPunct="1"/>
              <a:t>26</a:t>
            </a:fld>
            <a:endParaRPr 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DA8EE26-FD9A-5A42-A515-D5C4D7207F23}" type="slidenum">
              <a:rPr lang="en-US"/>
              <a:pPr/>
              <a:t>27</a:t>
            </a:fld>
            <a:endParaRPr lang="en-US"/>
          </a:p>
        </p:txBody>
      </p:sp>
      <p:sp>
        <p:nvSpPr>
          <p:cNvPr id="63491" name="Slide Image Placeholder 1"/>
          <p:cNvSpPr>
            <a:spLocks noGrp="1" noRot="1" noChangeAspect="1" noTextEdit="1"/>
          </p:cNvSpPr>
          <p:nvPr>
            <p:ph type="sldImg"/>
          </p:nvPr>
        </p:nvSpPr>
        <p:spPr>
          <a:solidFill>
            <a:srgbClr val="FFFFFF"/>
          </a:solidFill>
          <a:ln/>
        </p:spPr>
      </p:sp>
      <p:sp>
        <p:nvSpPr>
          <p:cNvPr id="63492"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A popular approach is to first  cluster all the conformations  into a large number of  small sets of very structurally similar, and therefore likely kinetically similar, conformations called microstates.  We then used spectral clustering  lump microstates that can interconvert rapidly into larger states called metastable states  while conformations separated by large free energy barriers are grouped into different states</a:t>
            </a:r>
          </a:p>
          <a:p>
            <a:pPr eaLnBrk="1" hangingPunct="1"/>
            <a:endParaRPr lang="en-US"/>
          </a:p>
        </p:txBody>
      </p:sp>
      <p:sp>
        <p:nvSpPr>
          <p:cNvPr id="6349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15BDBBDC-85F1-7140-9E71-AB42FDF8CAC4}" type="slidenum">
              <a:rPr lang="en-US" sz="1200"/>
              <a:pPr algn="r" eaLnBrk="1" hangingPunct="1"/>
              <a:t>27</a:t>
            </a:fld>
            <a:endParaRPr 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050C923E-DF51-3D4B-B01F-C3E0C56768DB}" type="slidenum">
              <a:rPr lang="en-US"/>
              <a:pPr/>
              <a:t>28</a:t>
            </a:fld>
            <a:endParaRPr lang="en-US"/>
          </a:p>
        </p:txBody>
      </p:sp>
      <p:sp>
        <p:nvSpPr>
          <p:cNvPr id="65539" name="Slide Image Placeholder 1"/>
          <p:cNvSpPr>
            <a:spLocks noGrp="1" noRot="1" noChangeAspect="1" noTextEdit="1"/>
          </p:cNvSpPr>
          <p:nvPr>
            <p:ph type="sldImg"/>
          </p:nvPr>
        </p:nvSpPr>
        <p:spPr>
          <a:solidFill>
            <a:srgbClr val="FFFFFF"/>
          </a:solidFill>
          <a:ln/>
        </p:spPr>
      </p:sp>
      <p:sp>
        <p:nvSpPr>
          <p:cNvPr id="65540"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6554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9B7768CC-0E2F-CD49-8D18-C11E41C58387}" type="slidenum">
              <a:rPr lang="en-US" sz="1200"/>
              <a:pPr algn="r" eaLnBrk="1" hangingPunct="1"/>
              <a:t>28</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69BE38C3-A407-E44A-894C-11B87FAA1ACE}" type="slidenum">
              <a:rPr lang="en-US"/>
              <a:pPr/>
              <a:t>29</a:t>
            </a:fld>
            <a:endParaRPr lang="en-US"/>
          </a:p>
        </p:txBody>
      </p:sp>
      <p:sp>
        <p:nvSpPr>
          <p:cNvPr id="68611" name="Slide Image Placeholder 1"/>
          <p:cNvSpPr>
            <a:spLocks noGrp="1" noRot="1" noChangeAspect="1" noTextEdit="1"/>
          </p:cNvSpPr>
          <p:nvPr>
            <p:ph type="sldImg"/>
          </p:nvPr>
        </p:nvSpPr>
        <p:spPr>
          <a:solidFill>
            <a:srgbClr val="FFFFFF"/>
          </a:solidFill>
          <a:ln/>
        </p:spPr>
      </p:sp>
      <p:sp>
        <p:nvSpPr>
          <p:cNvPr id="68612"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Levy model:  within the temperature, the forward backward microscopic rate contant equal 1. The states reflect the thermodynamics of the system in that their density at each temperature is related to the energy according to the Boltzmann distribution. We choose microscopic rate constants so that the kinetic model preserves this distribution at equilibrium for each replica exchange temperature.</a:t>
            </a:r>
          </a:p>
        </p:txBody>
      </p:sp>
      <p:sp>
        <p:nvSpPr>
          <p:cNvPr id="6861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E0075737-DD5D-3E4E-80E3-E4B3B110475A}" type="slidenum">
              <a:rPr lang="en-US" sz="1200"/>
              <a:pPr algn="r" eaLnBrk="1" hangingPunct="1"/>
              <a:t>29</a:t>
            </a:fld>
            <a:endParaRPr 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374399F2-DAB5-0D42-ACA6-3EBC38C6665F}" type="slidenum">
              <a:rPr lang="en-US"/>
              <a:pPr/>
              <a:t>30</a:t>
            </a:fld>
            <a:endParaRPr lang="en-US"/>
          </a:p>
        </p:txBody>
      </p:sp>
      <p:sp>
        <p:nvSpPr>
          <p:cNvPr id="67587" name="Slide Image Placeholder 1"/>
          <p:cNvSpPr>
            <a:spLocks noGrp="1" noRot="1" noChangeAspect="1" noTextEdit="1"/>
          </p:cNvSpPr>
          <p:nvPr>
            <p:ph type="sldImg"/>
          </p:nvPr>
        </p:nvSpPr>
        <p:spPr>
          <a:solidFill>
            <a:srgbClr val="FFFFFF"/>
          </a:solidFill>
          <a:ln/>
        </p:spPr>
      </p:sp>
      <p:sp>
        <p:nvSpPr>
          <p:cNvPr id="67588"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endParaRPr lang="en-US"/>
          </a:p>
        </p:txBody>
      </p:sp>
      <p:sp>
        <p:nvSpPr>
          <p:cNvPr id="6758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CE1A2E25-2E2B-5041-A96E-162983616C39}" type="slidenum">
              <a:rPr lang="en-US" sz="1200"/>
              <a:pPr algn="r" eaLnBrk="1" hangingPunct="1"/>
              <a:t>30</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9C37AF8E-7A56-DD46-95F4-22CF9E609084}" type="slidenum">
              <a:rPr lang="en-US"/>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00C7434B-9663-5E45-AD1B-0EDF04AE4FFA}" type="slidenum">
              <a:rPr lang="en-US"/>
              <a:pPr/>
              <a:t>31</a:t>
            </a:fld>
            <a:endParaRPr lang="en-US"/>
          </a:p>
        </p:txBody>
      </p:sp>
      <p:sp>
        <p:nvSpPr>
          <p:cNvPr id="69635" name="Slide Image Placeholder 1"/>
          <p:cNvSpPr>
            <a:spLocks noGrp="1" noRot="1" noChangeAspect="1" noTextEdit="1"/>
          </p:cNvSpPr>
          <p:nvPr>
            <p:ph type="sldImg"/>
          </p:nvPr>
        </p:nvSpPr>
        <p:spPr>
          <a:solidFill>
            <a:srgbClr val="FFFFFF"/>
          </a:solidFill>
          <a:ln/>
        </p:spPr>
      </p:sp>
      <p:sp>
        <p:nvSpPr>
          <p:cNvPr id="69636"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6963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C141AFDD-B330-164D-A53B-7E6A2552864D}" type="slidenum">
              <a:rPr lang="en-US" sz="1200"/>
              <a:pPr algn="r" eaLnBrk="1" hangingPunct="1"/>
              <a:t>31</a:t>
            </a:fld>
            <a:endParaRPr 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FA165955-E32B-D94D-81C4-553391F0D97D}" type="slidenum">
              <a:rPr lang="en-US"/>
              <a:pPr/>
              <a:t>32</a:t>
            </a:fld>
            <a:endParaRPr lang="en-US"/>
          </a:p>
        </p:txBody>
      </p:sp>
      <p:sp>
        <p:nvSpPr>
          <p:cNvPr id="71683" name="Slide Image Placeholder 1"/>
          <p:cNvSpPr>
            <a:spLocks noGrp="1" noRot="1" noChangeAspect="1" noTextEdit="1"/>
          </p:cNvSpPr>
          <p:nvPr>
            <p:ph type="sldImg"/>
          </p:nvPr>
        </p:nvSpPr>
        <p:spPr>
          <a:solidFill>
            <a:srgbClr val="FFFFFF"/>
          </a:solidFill>
          <a:ln/>
        </p:spPr>
      </p:sp>
      <p:sp>
        <p:nvSpPr>
          <p:cNvPr id="71684"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7168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5E8BA5A2-A429-6F41-8002-550363777993}" type="slidenum">
              <a:rPr lang="en-US" sz="1200"/>
              <a:pPr algn="r" eaLnBrk="1" hangingPunct="1"/>
              <a:t>32</a:t>
            </a:fld>
            <a:endParaRPr 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B014B0AF-F289-4E4B-89A3-0A675CF97517}" type="slidenum">
              <a:rPr lang="en-US"/>
              <a:pPr/>
              <a:t>33</a:t>
            </a:fld>
            <a:endParaRPr lang="en-US"/>
          </a:p>
        </p:txBody>
      </p:sp>
      <p:sp>
        <p:nvSpPr>
          <p:cNvPr id="73731" name="Slide Image Placeholder 1"/>
          <p:cNvSpPr>
            <a:spLocks noGrp="1" noRot="1" noChangeAspect="1" noTextEdit="1"/>
          </p:cNvSpPr>
          <p:nvPr>
            <p:ph type="sldImg"/>
          </p:nvPr>
        </p:nvSpPr>
        <p:spPr>
          <a:solidFill>
            <a:srgbClr val="FFFFFF"/>
          </a:solidFill>
          <a:ln/>
        </p:spPr>
      </p:sp>
      <p:sp>
        <p:nvSpPr>
          <p:cNvPr id="73732"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7373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D5C68F00-3546-2049-868D-5D7F98236ED7}" type="slidenum">
              <a:rPr lang="en-US" sz="1200"/>
              <a:pPr algn="r" eaLnBrk="1" hangingPunct="1"/>
              <a:t>33</a:t>
            </a:fld>
            <a:endParaRPr 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BF0606A9-CB20-FB46-BB0C-5D54F811320B}" type="slidenum">
              <a:rPr lang="en-US"/>
              <a:pPr/>
              <a:t>34</a:t>
            </a:fld>
            <a:endParaRPr lang="en-US"/>
          </a:p>
        </p:txBody>
      </p:sp>
      <p:sp>
        <p:nvSpPr>
          <p:cNvPr id="75779" name="Slide Image Placeholder 1"/>
          <p:cNvSpPr>
            <a:spLocks noGrp="1" noRot="1" noChangeAspect="1" noTextEdit="1"/>
          </p:cNvSpPr>
          <p:nvPr>
            <p:ph type="sldImg"/>
          </p:nvPr>
        </p:nvSpPr>
        <p:spPr>
          <a:solidFill>
            <a:srgbClr val="FFFFFF"/>
          </a:solidFill>
          <a:ln/>
        </p:spPr>
      </p:sp>
      <p:sp>
        <p:nvSpPr>
          <p:cNvPr id="75780"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7578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B1E11D4E-85B0-2E4E-803B-529898D60125}" type="slidenum">
              <a:rPr lang="en-US" sz="1200"/>
              <a:pPr algn="r" eaLnBrk="1" hangingPunct="1"/>
              <a:t>34</a:t>
            </a:fld>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3B6D29AE-10A5-B444-A423-6FDC7ADF3F58}" type="slidenum">
              <a:rPr lang="en-US"/>
              <a:pPr/>
              <a:t>35</a:t>
            </a:fld>
            <a:endParaRPr lang="en-US"/>
          </a:p>
        </p:txBody>
      </p:sp>
      <p:sp>
        <p:nvSpPr>
          <p:cNvPr id="77827" name="Slide Image Placeholder 1"/>
          <p:cNvSpPr>
            <a:spLocks noGrp="1" noRot="1" noChangeAspect="1" noTextEdit="1"/>
          </p:cNvSpPr>
          <p:nvPr>
            <p:ph type="sldImg"/>
          </p:nvPr>
        </p:nvSpPr>
        <p:spPr>
          <a:solidFill>
            <a:srgbClr val="FFFFFF"/>
          </a:solidFill>
          <a:ln/>
        </p:spPr>
      </p:sp>
      <p:sp>
        <p:nvSpPr>
          <p:cNvPr id="77828"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7782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DC5649BB-FE18-134C-9C67-42689F49DB54}" type="slidenum">
              <a:rPr lang="en-US" sz="1200"/>
              <a:pPr algn="r" eaLnBrk="1" hangingPunct="1"/>
              <a:t>35</a:t>
            </a:fld>
            <a:endParaRPr 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91BB9130-5C72-E04F-A765-8F5EA2FF831B}" type="slidenum">
              <a:rPr lang="en-US"/>
              <a:pPr/>
              <a:t>36</a:t>
            </a:fld>
            <a:endParaRPr lang="en-US"/>
          </a:p>
        </p:txBody>
      </p:sp>
      <p:sp>
        <p:nvSpPr>
          <p:cNvPr id="79875" name="Slide Image Placeholder 1"/>
          <p:cNvSpPr>
            <a:spLocks noGrp="1" noRot="1" noChangeAspect="1" noTextEdit="1"/>
          </p:cNvSpPr>
          <p:nvPr>
            <p:ph type="sldImg"/>
          </p:nvPr>
        </p:nvSpPr>
        <p:spPr>
          <a:solidFill>
            <a:srgbClr val="FFFFFF"/>
          </a:solidFill>
          <a:ln/>
        </p:spPr>
      </p:sp>
      <p:sp>
        <p:nvSpPr>
          <p:cNvPr id="79876"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7987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41DDFA1D-3878-D948-8EBE-1E2B68C876B9}" type="slidenum">
              <a:rPr lang="en-US" sz="1200"/>
              <a:pPr algn="r" eaLnBrk="1" hangingPunct="1"/>
              <a:t>36</a:t>
            </a:fld>
            <a:endParaRPr 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C35A6AC-DD7C-834C-8A81-915285E4ABBE}" type="slidenum">
              <a:rPr lang="en-US"/>
              <a:pPr/>
              <a:t>37</a:t>
            </a:fld>
            <a:endParaRPr lang="en-US"/>
          </a:p>
        </p:txBody>
      </p:sp>
      <p:sp>
        <p:nvSpPr>
          <p:cNvPr id="81923" name="Slide Image Placeholder 1"/>
          <p:cNvSpPr>
            <a:spLocks noGrp="1" noRot="1" noChangeAspect="1" noTextEdit="1"/>
          </p:cNvSpPr>
          <p:nvPr>
            <p:ph type="sldImg"/>
          </p:nvPr>
        </p:nvSpPr>
        <p:spPr>
          <a:solidFill>
            <a:srgbClr val="FFFFFF"/>
          </a:solidFill>
          <a:ln/>
        </p:spPr>
      </p:sp>
      <p:sp>
        <p:nvSpPr>
          <p:cNvPr id="81924"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8192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9A492C5C-201B-1549-8A1D-140226C9C192}" type="slidenum">
              <a:rPr lang="en-US" sz="1200"/>
              <a:pPr algn="r" eaLnBrk="1" hangingPunct="1"/>
              <a:t>37</a:t>
            </a:fld>
            <a:endParaRPr 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C74495A0-9932-AC4B-B7C3-700AD0514B6D}" type="slidenum">
              <a:rPr lang="en-US"/>
              <a:pPr/>
              <a:t>38</a:t>
            </a:fld>
            <a:endParaRPr lang="en-US"/>
          </a:p>
        </p:txBody>
      </p:sp>
      <p:sp>
        <p:nvSpPr>
          <p:cNvPr id="83971" name="Slide Image Placeholder 1"/>
          <p:cNvSpPr>
            <a:spLocks noGrp="1" noRot="1" noChangeAspect="1" noTextEdit="1"/>
          </p:cNvSpPr>
          <p:nvPr>
            <p:ph type="sldImg"/>
          </p:nvPr>
        </p:nvSpPr>
        <p:spPr>
          <a:solidFill>
            <a:srgbClr val="FFFFFF"/>
          </a:solidFill>
          <a:ln/>
        </p:spPr>
      </p:sp>
      <p:sp>
        <p:nvSpPr>
          <p:cNvPr id="83972"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8397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EDCEEB70-9CCF-F843-943B-DAB763399165}" type="slidenum">
              <a:rPr lang="en-US" sz="1200"/>
              <a:pPr algn="r" eaLnBrk="1" hangingPunct="1"/>
              <a:t>38</a:t>
            </a:fld>
            <a:endParaRPr 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F281B64-F2C1-F04C-AAB1-FFCCDCAB9B3B}" type="slidenum">
              <a:rPr lang="en-US"/>
              <a:pPr/>
              <a:t>39</a:t>
            </a:fld>
            <a:endParaRPr lang="en-US"/>
          </a:p>
        </p:txBody>
      </p:sp>
      <p:sp>
        <p:nvSpPr>
          <p:cNvPr id="87043" name="Slide Image Placeholder 1"/>
          <p:cNvSpPr>
            <a:spLocks noGrp="1" noRot="1" noChangeAspect="1" noTextEdit="1"/>
          </p:cNvSpPr>
          <p:nvPr>
            <p:ph type="sldImg"/>
          </p:nvPr>
        </p:nvSpPr>
        <p:spPr>
          <a:solidFill>
            <a:srgbClr val="FFFFFF"/>
          </a:solidFill>
          <a:ln/>
        </p:spPr>
      </p:sp>
      <p:sp>
        <p:nvSpPr>
          <p:cNvPr id="87044"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8704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DF8270F5-1073-D547-BB03-BA8838A5AC06}" type="slidenum">
              <a:rPr lang="en-US" sz="1200"/>
              <a:pPr algn="r" eaLnBrk="1" hangingPunct="1"/>
              <a:t>39</a:t>
            </a:fld>
            <a:endParaRPr 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D6A17F4-2F17-CE4A-99AB-E9FC7489F0C3}" type="slidenum">
              <a:rPr lang="en-US"/>
              <a:pPr/>
              <a:t>40</a:t>
            </a:fld>
            <a:endParaRPr lang="en-US"/>
          </a:p>
        </p:txBody>
      </p:sp>
      <p:sp>
        <p:nvSpPr>
          <p:cNvPr id="86019" name="Slide Image Placeholder 1"/>
          <p:cNvSpPr>
            <a:spLocks noGrp="1" noRot="1" noChangeAspect="1" noTextEdit="1"/>
          </p:cNvSpPr>
          <p:nvPr>
            <p:ph type="sldImg"/>
          </p:nvPr>
        </p:nvSpPr>
        <p:spPr>
          <a:solidFill>
            <a:srgbClr val="FFFFFF"/>
          </a:solidFill>
          <a:ln/>
        </p:spPr>
      </p:sp>
      <p:sp>
        <p:nvSpPr>
          <p:cNvPr id="86020"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860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941362D1-7054-594B-ADEF-DE2F65A9D003}" type="slidenum">
              <a:rPr lang="en-US" sz="1200"/>
              <a:pPr algn="r" eaLnBrk="1" hangingPunct="1"/>
              <a:t>40</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E4981499-9DC4-5948-AC4B-46AECAF4D6FA}" type="slidenum">
              <a:rPr lang="en-US"/>
              <a:pPr/>
              <a:t>4</a:t>
            </a:fld>
            <a:endParaRPr lang="en-US"/>
          </a:p>
        </p:txBody>
      </p:sp>
      <p:sp>
        <p:nvSpPr>
          <p:cNvPr id="23555" name="Rectangle 2"/>
          <p:cNvSpPr>
            <a:spLocks noGrp="1" noRot="1" noChangeAspect="1" noChangeArrowheads="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2C1D5A02-53C7-434E-A1F5-8FA2A7C6ECD0}" type="slidenum">
              <a:rPr lang="en-US"/>
              <a:pPr/>
              <a:t>41</a:t>
            </a:fld>
            <a:endParaRPr lang="en-US"/>
          </a:p>
        </p:txBody>
      </p:sp>
      <p:sp>
        <p:nvSpPr>
          <p:cNvPr id="91139" name="Slide Image Placeholder 1"/>
          <p:cNvSpPr>
            <a:spLocks noGrp="1" noRot="1" noChangeAspect="1" noTextEdit="1"/>
          </p:cNvSpPr>
          <p:nvPr>
            <p:ph type="sldImg"/>
          </p:nvPr>
        </p:nvSpPr>
        <p:spPr>
          <a:solidFill>
            <a:srgbClr val="FFFFFF"/>
          </a:solidFill>
          <a:ln/>
        </p:spPr>
      </p:sp>
      <p:sp>
        <p:nvSpPr>
          <p:cNvPr id="91140"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9114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04024DE0-ABC5-2946-89CB-A0676D661FCB}" type="slidenum">
              <a:rPr lang="en-US" sz="1200"/>
              <a:pPr algn="r" eaLnBrk="1" hangingPunct="1"/>
              <a:t>41</a:t>
            </a:fld>
            <a:endParaRPr 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38937BF-F3FE-B744-ADE4-DA40C5F44EA4}" type="slidenum">
              <a:rPr lang="en-US"/>
              <a:pPr/>
              <a:t>42</a:t>
            </a:fld>
            <a:endParaRPr lang="en-US"/>
          </a:p>
        </p:txBody>
      </p:sp>
      <p:sp>
        <p:nvSpPr>
          <p:cNvPr id="93187" name="Slide Image Placeholder 1"/>
          <p:cNvSpPr>
            <a:spLocks noGrp="1" noRot="1" noChangeAspect="1" noTextEdit="1"/>
          </p:cNvSpPr>
          <p:nvPr>
            <p:ph type="sldImg"/>
          </p:nvPr>
        </p:nvSpPr>
        <p:spPr>
          <a:solidFill>
            <a:srgbClr val="FFFFFF"/>
          </a:solidFill>
          <a:ln/>
        </p:spPr>
      </p:sp>
      <p:sp>
        <p:nvSpPr>
          <p:cNvPr id="93188"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9318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10AA52CF-68BB-7145-87C7-083C3CAE1506}" type="slidenum">
              <a:rPr lang="en-US" sz="1200"/>
              <a:pPr algn="r" eaLnBrk="1" hangingPunct="1"/>
              <a:t>42</a:t>
            </a:fld>
            <a:endParaRPr 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329D4737-E1FB-7942-AF48-9360E54C0F4B}" type="slidenum">
              <a:rPr lang="en-US"/>
              <a:pPr/>
              <a:t>43</a:t>
            </a:fld>
            <a:endParaRPr lang="en-US"/>
          </a:p>
        </p:txBody>
      </p:sp>
      <p:sp>
        <p:nvSpPr>
          <p:cNvPr id="90115" name="Slide Image Placeholder 1"/>
          <p:cNvSpPr>
            <a:spLocks noGrp="1" noRot="1" noChangeAspect="1" noTextEdit="1"/>
          </p:cNvSpPr>
          <p:nvPr>
            <p:ph type="sldImg"/>
          </p:nvPr>
        </p:nvSpPr>
        <p:spPr>
          <a:solidFill>
            <a:srgbClr val="FFFFFF"/>
          </a:solidFill>
          <a:ln/>
        </p:spPr>
      </p:sp>
      <p:sp>
        <p:nvSpPr>
          <p:cNvPr id="90116"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9011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8E95947D-1C8D-E74B-8CC8-49CFE2439674}" type="slidenum">
              <a:rPr lang="en-US" sz="1200"/>
              <a:pPr algn="r" eaLnBrk="1" hangingPunct="1"/>
              <a:t>43</a:t>
            </a:fld>
            <a:endParaRPr 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003FE32-F421-A548-B5B4-141304813DAC}" type="slidenum">
              <a:rPr lang="en-US"/>
              <a:pPr/>
              <a:t>44</a:t>
            </a:fld>
            <a:endParaRPr lang="en-US"/>
          </a:p>
        </p:txBody>
      </p:sp>
      <p:sp>
        <p:nvSpPr>
          <p:cNvPr id="92163" name="Slide Image Placeholder 1"/>
          <p:cNvSpPr>
            <a:spLocks noGrp="1" noRot="1" noChangeAspect="1" noTextEdit="1"/>
          </p:cNvSpPr>
          <p:nvPr>
            <p:ph type="sldImg"/>
          </p:nvPr>
        </p:nvSpPr>
        <p:spPr>
          <a:solidFill>
            <a:srgbClr val="FFFFFF"/>
          </a:solidFill>
          <a:ln/>
        </p:spPr>
      </p:sp>
      <p:sp>
        <p:nvSpPr>
          <p:cNvPr id="92164"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9216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FC99FDCD-015F-724E-B57A-B0876BB32C6A}" type="slidenum">
              <a:rPr lang="en-US" sz="1200"/>
              <a:pPr algn="r" eaLnBrk="1" hangingPunct="1"/>
              <a:t>44</a:t>
            </a:fld>
            <a:endParaRPr 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9649C27F-8CDA-4C47-B20C-9488DE4FB62B}" type="slidenum">
              <a:rPr lang="en-US"/>
              <a:pPr/>
              <a:t>45</a:t>
            </a:fld>
            <a:endParaRPr lang="en-US"/>
          </a:p>
        </p:txBody>
      </p:sp>
      <p:sp>
        <p:nvSpPr>
          <p:cNvPr id="99331" name="Slide Image Placeholder 1"/>
          <p:cNvSpPr>
            <a:spLocks noGrp="1" noRot="1" noChangeAspect="1" noTextEdit="1"/>
          </p:cNvSpPr>
          <p:nvPr>
            <p:ph type="sldImg"/>
          </p:nvPr>
        </p:nvSpPr>
        <p:spPr>
          <a:solidFill>
            <a:srgbClr val="FFFFFF"/>
          </a:solidFill>
          <a:ln/>
        </p:spPr>
      </p:sp>
      <p:sp>
        <p:nvSpPr>
          <p:cNvPr id="99332"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Including those not in any density level</a:t>
            </a:r>
          </a:p>
        </p:txBody>
      </p:sp>
      <p:sp>
        <p:nvSpPr>
          <p:cNvPr id="9933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3EC5271C-6946-1D45-A59E-3E2EA8CB0854}" type="slidenum">
              <a:rPr lang="en-US" sz="1200"/>
              <a:pPr algn="r" eaLnBrk="1" hangingPunct="1"/>
              <a:t>45</a:t>
            </a:fld>
            <a:endParaRPr 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34C532BF-F724-4544-B479-96C1E9BBF0F4}" type="slidenum">
              <a:rPr lang="en-US"/>
              <a:pPr/>
              <a:t>54</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351B105F-D5E5-9342-B0CB-B94EDCC7845B}" type="slidenum">
              <a:rPr lang="en-US"/>
              <a:pPr/>
              <a:t>6</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F551AE2-40D6-4B45-B4DF-6F555B9A4F33}" type="slidenum">
              <a:rPr lang="en-US"/>
              <a:pPr/>
              <a:t>7</a:t>
            </a:fld>
            <a:endParaRPr lang="en-US"/>
          </a:p>
        </p:txBody>
      </p:sp>
      <p:sp>
        <p:nvSpPr>
          <p:cNvPr id="29699" name="Slide Image Placeholder 1"/>
          <p:cNvSpPr>
            <a:spLocks noGrp="1" noRot="1" noChangeAspect="1" noTextEdit="1"/>
          </p:cNvSpPr>
          <p:nvPr>
            <p:ph type="sldImg"/>
          </p:nvPr>
        </p:nvSpPr>
        <p:spPr>
          <a:solidFill>
            <a:srgbClr val="FFFFFF"/>
          </a:solidFill>
          <a:ln/>
        </p:spPr>
      </p:sp>
      <p:sp>
        <p:nvSpPr>
          <p:cNvPr id="29700"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A popular approach is to first  cluster all the conformations  into a large number of  small sets of very structurally similar, and therefore likely kinetically similar, conformations called microstates.  We then used spectral clustering  lump microstates that can interconvert rapidly into larger states called metastable states  while conformations separated by large free energy barriers are grouped into different states</a:t>
            </a:r>
          </a:p>
          <a:p>
            <a:pPr eaLnBrk="1" hangingPunct="1"/>
            <a:endParaRPr lang="en-US"/>
          </a:p>
        </p:txBody>
      </p:sp>
      <p:sp>
        <p:nvSpPr>
          <p:cNvPr id="2970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EC3EE34C-0856-3C40-B8D6-DAEFB7A604A3}" type="slidenum">
              <a:rPr lang="en-US" sz="1200"/>
              <a:pPr algn="r" eaLnBrk="1" hangingPunct="1"/>
              <a:t>7</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19434085-100B-7040-9242-DCC1A4C89949}" type="slidenum">
              <a:rPr lang="en-US"/>
              <a:pPr/>
              <a:t>8</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58ACC438-B5AA-D64B-8A13-C412EABF1B14}" type="slidenum">
              <a:rPr lang="en-US"/>
              <a:pPr/>
              <a:t>9</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8ECE908-BAAC-1244-9F66-5F80E6ADAAA6}" type="slidenum">
              <a:rPr lang="en-US"/>
              <a:pPr/>
              <a:t>10</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D06D9B5-DDF2-094A-AC9D-1B573AF2E36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315C37-0862-6646-B987-A57C3469646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546051-79E9-0143-98C0-14735D9DEA2E}"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E40B047-A26F-4E4D-BBD7-453C344C81D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FFC84682-13D8-1648-843D-E7A39D0BC5A5}"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E68FEA36-F9D6-8D43-9499-78B8E4A672A2}"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24D10E9-BCB8-8947-A7F1-3973FD08EE6A}"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0140CD7-3CCC-0F4D-9F9F-CFA131E53A8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848A89D-44E8-F149-AC27-958A45310C5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8096CC-7B24-2D4A-B486-E68B662316C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7E1465-665A-5546-9556-BFA3D02A540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139576C-F765-F940-9AC0-4BF7AC3A20E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78D5775-0556-7249-AF4E-5012105EAB6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477393F-5BFD-5B41-83A5-BE54B99F7B2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FA56C0-0509-414B-B4C4-5670E03AD2B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B86372-7307-8441-83AD-4AEC3D28BF1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922AEEBE-E73A-4F45-8CBE-98177DDB384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Microsoft_Equation1.bin"/><Relationship Id="rId5" Type="http://schemas.openxmlformats.org/officeDocument/2006/relationships/oleObject" Target="../embeddings/Microsoft_Equation2.bin"/><Relationship Id="rId6" Type="http://schemas.openxmlformats.org/officeDocument/2006/relationships/oleObject" Target="../embeddings/Microsoft_Equation3.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9" Type="http://schemas.openxmlformats.org/officeDocument/2006/relationships/diagramLayout" Target="../diagrams/layout2.xml"/><Relationship Id="rId20" Type="http://schemas.openxmlformats.org/officeDocument/2006/relationships/diagramQuickStyle" Target="../diagrams/quickStyle4.xml"/><Relationship Id="rId21" Type="http://schemas.openxmlformats.org/officeDocument/2006/relationships/diagramColors" Target="../diagrams/colors4.xml"/><Relationship Id="rId22" Type="http://schemas.microsoft.com/office/2007/relationships/diagramDrawing" Target="../diagrams/drawing4.xml"/><Relationship Id="rId23" Type="http://schemas.openxmlformats.org/officeDocument/2006/relationships/diagramData" Target="../diagrams/data5.xml"/><Relationship Id="rId24" Type="http://schemas.openxmlformats.org/officeDocument/2006/relationships/diagramLayout" Target="../diagrams/layout5.xml"/><Relationship Id="rId25" Type="http://schemas.openxmlformats.org/officeDocument/2006/relationships/diagramQuickStyle" Target="../diagrams/quickStyle5.xml"/><Relationship Id="rId26" Type="http://schemas.openxmlformats.org/officeDocument/2006/relationships/diagramColors" Target="../diagrams/colors5.xml"/><Relationship Id="rId27" Type="http://schemas.microsoft.com/office/2007/relationships/diagramDrawing" Target="../diagrams/drawing5.xml"/><Relationship Id="rId10" Type="http://schemas.openxmlformats.org/officeDocument/2006/relationships/diagramQuickStyle" Target="../diagrams/quickStyle2.xml"/><Relationship Id="rId11" Type="http://schemas.openxmlformats.org/officeDocument/2006/relationships/diagramColors" Target="../diagrams/colors2.xml"/><Relationship Id="rId12" Type="http://schemas.microsoft.com/office/2007/relationships/diagramDrawing" Target="../diagrams/drawing2.xml"/><Relationship Id="rId13" Type="http://schemas.openxmlformats.org/officeDocument/2006/relationships/diagramData" Target="../diagrams/data3.xml"/><Relationship Id="rId14" Type="http://schemas.openxmlformats.org/officeDocument/2006/relationships/diagramLayout" Target="../diagrams/layout3.xml"/><Relationship Id="rId15" Type="http://schemas.openxmlformats.org/officeDocument/2006/relationships/diagramQuickStyle" Target="../diagrams/quickStyle3.xml"/><Relationship Id="rId16" Type="http://schemas.openxmlformats.org/officeDocument/2006/relationships/diagramColors" Target="../diagrams/colors3.xml"/><Relationship Id="rId17" Type="http://schemas.microsoft.com/office/2007/relationships/diagramDrawing" Target="../diagrams/drawing3.xml"/><Relationship Id="rId18" Type="http://schemas.openxmlformats.org/officeDocument/2006/relationships/diagramData" Target="../diagrams/data4.xml"/><Relationship Id="rId19" Type="http://schemas.openxmlformats.org/officeDocument/2006/relationships/diagramLayout" Target="../diagrams/layout4.xml"/><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cybermetrics.wlv.ac.uk/database/stats/data" TargetMode="External"/><Relationship Id="rId4" Type="http://schemas.openxmlformats.org/officeDocument/2006/relationships/image" Target="../media/image1.jpe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Microsoft_Equation4.bin"/><Relationship Id="rId5" Type="http://schemas.openxmlformats.org/officeDocument/2006/relationships/oleObject" Target="../embeddings/Microsoft_Equation5.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hyperlink" Target="http://cybermetrics.wlv.ac.uk/database/stats/dat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hyperlink" Target="http://www.math.ubc.ca/~jf/pubs/web_stuff/newbetti.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304800" y="381000"/>
            <a:ext cx="8610600" cy="2743200"/>
          </a:xfrm>
          <a:solidFill>
            <a:srgbClr val="FFDBEE"/>
          </a:solidFill>
        </p:spPr>
        <p:txBody>
          <a:bodyPr/>
          <a:lstStyle/>
          <a:p>
            <a:pPr eaLnBrk="1" hangingPunct="1"/>
            <a:r>
              <a:rPr lang="en-US" altLang="zh-CN" dirty="0" smtClean="0">
                <a:solidFill>
                  <a:schemeClr val="hlink"/>
                </a:solidFill>
                <a:latin typeface="Comic Sans MS" charset="0"/>
                <a:ea typeface="宋体" charset="-122"/>
                <a:cs typeface="宋体" charset="-122"/>
              </a:rPr>
              <a:t>Combinatorial </a:t>
            </a:r>
            <a:r>
              <a:rPr lang="en-US" altLang="zh-CN" dirty="0" smtClean="0">
                <a:solidFill>
                  <a:schemeClr val="hlink"/>
                </a:solidFill>
                <a:latin typeface="Comic Sans MS" charset="0"/>
                <a:ea typeface="宋体" charset="-122"/>
                <a:cs typeface="宋体" charset="-122"/>
              </a:rPr>
              <a:t>Hodge Theory with Applications</a:t>
            </a:r>
            <a:endParaRPr lang="en-US" dirty="0" smtClean="0"/>
          </a:p>
        </p:txBody>
      </p:sp>
      <p:sp>
        <p:nvSpPr>
          <p:cNvPr id="19459" name="Rectangle 6"/>
          <p:cNvSpPr>
            <a:spLocks noChangeArrowheads="1"/>
          </p:cNvSpPr>
          <p:nvPr/>
        </p:nvSpPr>
        <p:spPr bwMode="auto">
          <a:xfrm>
            <a:off x="266700" y="5865813"/>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19461" name="Rectangle 3"/>
          <p:cNvSpPr>
            <a:spLocks noGrp="1" noChangeArrowheads="1"/>
          </p:cNvSpPr>
          <p:nvPr>
            <p:ph type="subTitle" idx="1"/>
          </p:nvPr>
        </p:nvSpPr>
        <p:spPr>
          <a:xfrm>
            <a:off x="1447800" y="4572000"/>
            <a:ext cx="6400800" cy="1752600"/>
          </a:xfrm>
        </p:spPr>
        <p:txBody>
          <a:bodyPr/>
          <a:lstStyle/>
          <a:p>
            <a:pPr eaLnBrk="1" hangingPunct="1"/>
            <a:r>
              <a:rPr lang="zh-CN" altLang="en-US" dirty="0">
                <a:latin typeface="华文楷体" charset="-122"/>
                <a:ea typeface="华文楷体" charset="-122"/>
                <a:cs typeface="华文楷体" charset="-122"/>
              </a:rPr>
              <a:t>姚</a:t>
            </a:r>
            <a:r>
              <a:rPr lang="en-US" altLang="zh-CN" dirty="0">
                <a:latin typeface="华文楷体" charset="-122"/>
                <a:ea typeface="华文楷体" charset="-122"/>
                <a:cs typeface="华文楷体" charset="-122"/>
              </a:rPr>
              <a:t>  </a:t>
            </a:r>
            <a:r>
              <a:rPr lang="zh-CN" altLang="en-US" dirty="0">
                <a:latin typeface="华文楷体" charset="-122"/>
                <a:ea typeface="华文楷体" charset="-122"/>
                <a:cs typeface="华文楷体" charset="-122"/>
              </a:rPr>
              <a:t>远</a:t>
            </a:r>
            <a:endParaRPr lang="en-US" altLang="zh-CN" dirty="0">
              <a:latin typeface="华文楷体" charset="-122"/>
              <a:ea typeface="华文楷体" charset="-122"/>
              <a:cs typeface="华文楷体" charset="-122"/>
            </a:endParaRPr>
          </a:p>
          <a:p>
            <a:pPr eaLnBrk="1" hangingPunct="1"/>
            <a:r>
              <a:rPr lang="zh-CN" altLang="en-US" dirty="0">
                <a:latin typeface="华文楷体" charset="-122"/>
                <a:ea typeface="华文楷体" charset="-122"/>
                <a:cs typeface="华文楷体" charset="-122"/>
              </a:rPr>
              <a:t>北京大学数学科学学院</a:t>
            </a:r>
            <a:endParaRPr lang="en-US" altLang="zh-CN" dirty="0">
              <a:latin typeface="华文楷体" charset="-122"/>
              <a:ea typeface="华文楷体" charset="-122"/>
              <a:cs typeface="华文楷体" charset="-122"/>
            </a:endParaRPr>
          </a:p>
          <a:p>
            <a:pPr eaLnBrk="1" hangingPunct="1"/>
            <a:r>
              <a:rPr lang="en-US" altLang="zh-CN" dirty="0" smtClean="0">
                <a:latin typeface="华文楷体" charset="-122"/>
                <a:ea typeface="华文楷体" charset="-122"/>
                <a:cs typeface="华文楷体" charset="-122"/>
              </a:rPr>
              <a:t>2014</a:t>
            </a:r>
            <a:endParaRPr lang="en-US" dirty="0"/>
          </a:p>
        </p:txBody>
      </p:sp>
      <p:pic>
        <p:nvPicPr>
          <p:cNvPr id="6" name="Picture 5" descr="icon"/>
          <p:cNvPicPr>
            <a:picLocks noChangeAspect="1" noChangeArrowheads="1"/>
          </p:cNvPicPr>
          <p:nvPr/>
        </p:nvPicPr>
        <p:blipFill>
          <a:blip r:embed="rId3"/>
          <a:srcRect/>
          <a:stretch>
            <a:fillRect/>
          </a:stretch>
        </p:blipFill>
        <p:spPr bwMode="auto">
          <a:xfrm>
            <a:off x="4114800" y="3429000"/>
            <a:ext cx="990600"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09600" y="0"/>
            <a:ext cx="7772400" cy="1143000"/>
          </a:xfrm>
        </p:spPr>
        <p:txBody>
          <a:bodyPr/>
          <a:lstStyle/>
          <a:p>
            <a:pPr eaLnBrk="1" hangingPunct="1"/>
            <a:r>
              <a:rPr lang="en-US" altLang="zh-CN" smtClean="0">
                <a:solidFill>
                  <a:srgbClr val="0D30FF"/>
                </a:solidFill>
                <a:latin typeface="Comic Sans MS" charset="0"/>
                <a:ea typeface="宋体" charset="-122"/>
                <a:cs typeface="宋体" charset="-122"/>
              </a:rPr>
              <a:t>Ranking on Internet</a:t>
            </a:r>
            <a:endParaRPr lang="en-US" smtClean="0"/>
          </a:p>
        </p:txBody>
      </p:sp>
      <p:sp>
        <p:nvSpPr>
          <p:cNvPr id="31747" name="Rectangle 3"/>
          <p:cNvSpPr>
            <a:spLocks noGrp="1" noChangeArrowheads="1"/>
          </p:cNvSpPr>
          <p:nvPr>
            <p:ph type="body" idx="1"/>
          </p:nvPr>
        </p:nvSpPr>
        <p:spPr>
          <a:xfrm>
            <a:off x="685800" y="1371600"/>
            <a:ext cx="7772400" cy="4114800"/>
          </a:xfrm>
        </p:spPr>
        <p:txBody>
          <a:bodyPr/>
          <a:lstStyle/>
          <a:p>
            <a:pPr eaLnBrk="1" hangingPunct="1"/>
            <a:r>
              <a:rPr lang="en-US" sz="2000">
                <a:solidFill>
                  <a:schemeClr val="hlink"/>
                </a:solidFill>
              </a:rPr>
              <a:t>“Multicriteria”</a:t>
            </a:r>
            <a:r>
              <a:rPr lang="en-US" sz="2000"/>
              <a:t> ranking/decision systems</a:t>
            </a:r>
          </a:p>
          <a:p>
            <a:pPr lvl="1" eaLnBrk="1" hangingPunct="1"/>
            <a:r>
              <a:rPr lang="en-US" sz="2000"/>
              <a:t>Amazon or Netflix’s recommendation system (user-product)</a:t>
            </a:r>
          </a:p>
          <a:p>
            <a:pPr lvl="1" eaLnBrk="1" hangingPunct="1"/>
            <a:r>
              <a:rPr lang="en-US" sz="2000"/>
              <a:t>Interest ranking in social networks (person-interest)</a:t>
            </a:r>
          </a:p>
          <a:p>
            <a:pPr lvl="1" eaLnBrk="1" hangingPunct="1"/>
            <a:r>
              <a:rPr lang="en-US" sz="2000"/>
              <a:t>S&amp;P index (time-price)</a:t>
            </a:r>
          </a:p>
          <a:p>
            <a:pPr lvl="1" eaLnBrk="1" hangingPunct="1"/>
            <a:r>
              <a:rPr lang="en-US" sz="2000"/>
              <a:t>Voting (voter-candidate)</a:t>
            </a:r>
          </a:p>
          <a:p>
            <a:pPr eaLnBrk="1" hangingPunct="1"/>
            <a:r>
              <a:rPr lang="en-US" sz="2000">
                <a:solidFill>
                  <a:schemeClr val="hlink"/>
                </a:solidFill>
              </a:rPr>
              <a:t>“Peer-review”</a:t>
            </a:r>
            <a:r>
              <a:rPr lang="en-US" sz="2000"/>
              <a:t> systems</a:t>
            </a:r>
          </a:p>
          <a:p>
            <a:pPr lvl="1" eaLnBrk="1" hangingPunct="1"/>
            <a:r>
              <a:rPr lang="en-US" sz="2000"/>
              <a:t>Publication citation systems (paper-paper)</a:t>
            </a:r>
          </a:p>
          <a:p>
            <a:pPr lvl="1" eaLnBrk="1" hangingPunct="1"/>
            <a:r>
              <a:rPr lang="en-US" sz="2000"/>
              <a:t>Google’s webpage ranking (web-web)</a:t>
            </a:r>
          </a:p>
          <a:p>
            <a:pPr lvl="1" eaLnBrk="1" hangingPunct="1"/>
            <a:r>
              <a:rPr lang="en-US" sz="2000"/>
              <a:t>eBay’s reputation system (customer-customer)</a:t>
            </a:r>
          </a:p>
        </p:txBody>
      </p:sp>
      <p:graphicFrame>
        <p:nvGraphicFramePr>
          <p:cNvPr id="34870" name="Group 54"/>
          <p:cNvGraphicFramePr>
            <a:graphicFrameLocks noGrp="1"/>
          </p:cNvGraphicFramePr>
          <p:nvPr/>
        </p:nvGraphicFramePr>
        <p:xfrm>
          <a:off x="533400" y="4953000"/>
          <a:ext cx="3124200" cy="1676402"/>
        </p:xfrm>
        <a:graphic>
          <a:graphicData uri="http://schemas.openxmlformats.org/drawingml/2006/table">
            <a:tbl>
              <a:tblPr/>
              <a:tblGrid>
                <a:gridCol w="781050"/>
                <a:gridCol w="781050"/>
                <a:gridCol w="781050"/>
                <a:gridCol w="781050"/>
              </a:tblGrid>
              <a:tr h="3730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mv1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mv2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mv3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usr1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1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usr2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usr3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30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usr4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ea typeface="ＭＳ Ｐゴシック" charset="-128"/>
                          <a:cs typeface="ＭＳ Ｐゴシック" charset="-128"/>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1780" name="Picture 56"/>
          <p:cNvPicPr>
            <a:picLocks noChangeAspect="1" noChangeArrowheads="1"/>
          </p:cNvPicPr>
          <p:nvPr/>
        </p:nvPicPr>
        <p:blipFill>
          <a:blip r:embed="rId3"/>
          <a:srcRect/>
          <a:stretch>
            <a:fillRect/>
          </a:stretch>
        </p:blipFill>
        <p:spPr bwMode="auto">
          <a:xfrm>
            <a:off x="4876800" y="4876800"/>
            <a:ext cx="33528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1143000"/>
          </a:xfrm>
        </p:spPr>
        <p:txBody>
          <a:bodyPr/>
          <a:lstStyle/>
          <a:p>
            <a:pPr eaLnBrk="1" hangingPunct="1"/>
            <a:r>
              <a:rPr lang="en-US" altLang="zh-CN" smtClean="0">
                <a:solidFill>
                  <a:srgbClr val="0D30FF"/>
                </a:solidFill>
                <a:latin typeface="Comic Sans MS" charset="0"/>
                <a:ea typeface="宋体" charset="-122"/>
                <a:cs typeface="宋体" charset="-122"/>
              </a:rPr>
              <a:t>Clicks implies preference</a:t>
            </a:r>
            <a:endParaRPr lang="en-US" smtClean="0"/>
          </a:p>
        </p:txBody>
      </p:sp>
      <p:pic>
        <p:nvPicPr>
          <p:cNvPr id="33795" name="图片 18"/>
          <p:cNvPicPr>
            <a:picLocks noGrp="1"/>
          </p:cNvPicPr>
          <p:nvPr>
            <p:ph idx="1"/>
          </p:nvPr>
        </p:nvPicPr>
        <p:blipFill>
          <a:blip r:embed="rId3"/>
          <a:srcRect t="-1730" b="-1730"/>
          <a:stretch>
            <a:fillRect/>
          </a:stretch>
        </p:blipFill>
        <p:spPr>
          <a:xfrm>
            <a:off x="762000" y="1828800"/>
            <a:ext cx="7772400" cy="4114800"/>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09600" y="0"/>
            <a:ext cx="7772400" cy="1143000"/>
          </a:xfrm>
        </p:spPr>
        <p:txBody>
          <a:bodyPr/>
          <a:lstStyle/>
          <a:p>
            <a:pPr eaLnBrk="1" hangingPunct="1"/>
            <a:r>
              <a:rPr lang="en-US" altLang="zh-CN">
                <a:solidFill>
                  <a:srgbClr val="0D30FF"/>
                </a:solidFill>
                <a:latin typeface="Comic Sans MS" charset="0"/>
                <a:ea typeface="宋体" charset="-122"/>
                <a:cs typeface="宋体" charset="-122"/>
              </a:rPr>
              <a:t>Characteristics</a:t>
            </a:r>
            <a:endParaRPr lang="en-US"/>
          </a:p>
        </p:txBody>
      </p:sp>
      <p:sp>
        <p:nvSpPr>
          <p:cNvPr id="35843" name="Rectangle 3"/>
          <p:cNvSpPr>
            <a:spLocks noGrp="1" noChangeArrowheads="1"/>
          </p:cNvSpPr>
          <p:nvPr>
            <p:ph type="body" idx="1"/>
          </p:nvPr>
        </p:nvSpPr>
        <p:spPr>
          <a:xfrm>
            <a:off x="685800" y="1143000"/>
            <a:ext cx="7772400" cy="4953000"/>
          </a:xfrm>
        </p:spPr>
        <p:txBody>
          <a:bodyPr/>
          <a:lstStyle/>
          <a:p>
            <a:pPr eaLnBrk="1" hangingPunct="1"/>
            <a:r>
              <a:rPr lang="en-US" sz="2000"/>
              <a:t>Aforementioned ranking data are often</a:t>
            </a:r>
          </a:p>
          <a:p>
            <a:pPr lvl="1" eaLnBrk="1" hangingPunct="1"/>
            <a:r>
              <a:rPr lang="en-US" sz="1800">
                <a:solidFill>
                  <a:schemeClr val="hlink"/>
                </a:solidFill>
              </a:rPr>
              <a:t>Incomplete</a:t>
            </a:r>
            <a:r>
              <a:rPr lang="en-US" sz="1800"/>
              <a:t>: typically about 1%</a:t>
            </a:r>
          </a:p>
          <a:p>
            <a:pPr lvl="1" eaLnBrk="1" hangingPunct="1"/>
            <a:r>
              <a:rPr lang="en-US" sz="1800">
                <a:solidFill>
                  <a:schemeClr val="hlink"/>
                </a:solidFill>
              </a:rPr>
              <a:t>Imbalanced</a:t>
            </a:r>
            <a:r>
              <a:rPr lang="en-US" sz="1800"/>
              <a:t>: heterogeneously distributed votes</a:t>
            </a:r>
          </a:p>
          <a:p>
            <a:pPr lvl="1" eaLnBrk="1" hangingPunct="1"/>
            <a:r>
              <a:rPr lang="en-US" sz="1800">
                <a:solidFill>
                  <a:schemeClr val="hlink"/>
                </a:solidFill>
              </a:rPr>
              <a:t>Cardinal</a:t>
            </a:r>
            <a:r>
              <a:rPr lang="en-US" sz="1800"/>
              <a:t>: given in terms of scores or stochastic choice</a:t>
            </a:r>
          </a:p>
          <a:p>
            <a:pPr eaLnBrk="1" hangingPunct="1"/>
            <a:r>
              <a:rPr lang="en-US" sz="2000">
                <a:solidFill>
                  <a:schemeClr val="hlink"/>
                </a:solidFill>
              </a:rPr>
              <a:t>Pairwise ranking on graphs</a:t>
            </a:r>
            <a:r>
              <a:rPr lang="en-US" sz="2000"/>
              <a:t>: implicitly or explicitly, ranking data may be viewed to live on a simple graph G=(V,E), where</a:t>
            </a:r>
          </a:p>
          <a:p>
            <a:pPr lvl="1" eaLnBrk="1" hangingPunct="1"/>
            <a:r>
              <a:rPr lang="en-US" sz="2000"/>
              <a:t>V: set of alternatives (webpages, products, etc.) to be ranked</a:t>
            </a:r>
          </a:p>
          <a:p>
            <a:pPr lvl="1" eaLnBrk="1" hangingPunct="1"/>
            <a:r>
              <a:rPr lang="en-US" sz="2000"/>
              <a:t>E: pairs of alternatives comparable</a:t>
            </a:r>
          </a:p>
          <a:p>
            <a:pPr eaLnBrk="1" hangingPunct="1"/>
            <a:endParaRPr lang="en-US"/>
          </a:p>
        </p:txBody>
      </p:sp>
      <p:sp>
        <p:nvSpPr>
          <p:cNvPr id="35844" name="Rectangle 5"/>
          <p:cNvSpPr>
            <a:spLocks noChangeArrowheads="1"/>
          </p:cNvSpPr>
          <p:nvPr/>
        </p:nvSpPr>
        <p:spPr bwMode="auto">
          <a:xfrm>
            <a:off x="2089150" y="466407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35845" name="Rectangle 6"/>
          <p:cNvSpPr>
            <a:spLocks noChangeArrowheads="1"/>
          </p:cNvSpPr>
          <p:nvPr/>
        </p:nvSpPr>
        <p:spPr bwMode="auto">
          <a:xfrm>
            <a:off x="762000" y="5257800"/>
            <a:ext cx="7751763" cy="396875"/>
          </a:xfrm>
          <a:prstGeom prst="rect">
            <a:avLst/>
          </a:prstGeom>
          <a:noFill/>
          <a:ln w="9525">
            <a:noFill/>
            <a:miter lim="800000"/>
            <a:headEnd/>
            <a:tailEnd/>
          </a:ln>
        </p:spPr>
        <p:txBody>
          <a:bodyPr wrap="none">
            <a:prstTxWarp prst="textNoShape">
              <a:avLst/>
            </a:prstTxWarp>
            <a:spAutoFit/>
          </a:bodyPr>
          <a:lstStyle/>
          <a:p>
            <a:r>
              <a:rPr lang="en-US" sz="2000">
                <a:solidFill>
                  <a:schemeClr val="hlink"/>
                </a:solidFill>
              </a:rPr>
              <a:t>Look at Hodge decomposition of pairwise comparison edge flows…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a:xfrm>
            <a:off x="609600" y="0"/>
            <a:ext cx="7772400" cy="1143000"/>
          </a:xfrm>
        </p:spPr>
        <p:txBody>
          <a:bodyPr/>
          <a:lstStyle/>
          <a:p>
            <a:pPr eaLnBrk="1" hangingPunct="1"/>
            <a:r>
              <a:rPr lang="en-US" altLang="zh-CN">
                <a:solidFill>
                  <a:srgbClr val="0D30FF"/>
                </a:solidFill>
                <a:latin typeface="Comic Sans MS" charset="0"/>
                <a:ea typeface="宋体" charset="-122"/>
                <a:cs typeface="宋体" charset="-122"/>
              </a:rPr>
              <a:t>Example I: Pagerank</a:t>
            </a:r>
            <a:endParaRPr lang="en-US"/>
          </a:p>
        </p:txBody>
      </p:sp>
      <p:pic>
        <p:nvPicPr>
          <p:cNvPr id="37891" name="Picture 1032"/>
          <p:cNvPicPr>
            <a:picLocks noChangeAspect="1" noChangeArrowheads="1"/>
          </p:cNvPicPr>
          <p:nvPr/>
        </p:nvPicPr>
        <p:blipFill>
          <a:blip r:embed="rId3"/>
          <a:srcRect/>
          <a:stretch>
            <a:fillRect/>
          </a:stretch>
        </p:blipFill>
        <p:spPr bwMode="auto">
          <a:xfrm>
            <a:off x="4876800" y="1524000"/>
            <a:ext cx="3886200" cy="3440113"/>
          </a:xfrm>
          <a:prstGeom prst="rect">
            <a:avLst/>
          </a:prstGeom>
          <a:noFill/>
          <a:ln w="9525">
            <a:noFill/>
            <a:miter lim="800000"/>
            <a:headEnd/>
            <a:tailEnd/>
          </a:ln>
        </p:spPr>
      </p:pic>
      <p:sp>
        <p:nvSpPr>
          <p:cNvPr id="37892" name="Rectangle 1033"/>
          <p:cNvSpPr>
            <a:spLocks noGrp="1" noChangeArrowheads="1"/>
          </p:cNvSpPr>
          <p:nvPr>
            <p:ph type="body" idx="1"/>
          </p:nvPr>
        </p:nvSpPr>
        <p:spPr>
          <a:xfrm>
            <a:off x="152400" y="1371600"/>
            <a:ext cx="4419600" cy="3810000"/>
          </a:xfrm>
          <a:noFill/>
        </p:spPr>
        <p:txBody>
          <a:bodyPr/>
          <a:lstStyle/>
          <a:p>
            <a:pPr eaLnBrk="1" hangingPunct="1">
              <a:lnSpc>
                <a:spcPct val="90000"/>
              </a:lnSpc>
            </a:pPr>
            <a:r>
              <a:rPr lang="en-US" sz="1800"/>
              <a:t>Model assumption: </a:t>
            </a:r>
          </a:p>
          <a:p>
            <a:pPr lvl="1" eaLnBrk="1" hangingPunct="1">
              <a:lnSpc>
                <a:spcPct val="90000"/>
              </a:lnSpc>
            </a:pPr>
            <a:r>
              <a:rPr lang="en-US" sz="1600"/>
              <a:t>A </a:t>
            </a:r>
            <a:r>
              <a:rPr lang="en-US" sz="1600">
                <a:solidFill>
                  <a:schemeClr val="hlink"/>
                </a:solidFill>
              </a:rPr>
              <a:t>Markov chain</a:t>
            </a:r>
            <a:r>
              <a:rPr lang="en-US" sz="1600"/>
              <a:t> random walk on networks, subject to the link structure</a:t>
            </a:r>
          </a:p>
          <a:p>
            <a:pPr eaLnBrk="1" hangingPunct="1">
              <a:lnSpc>
                <a:spcPct val="90000"/>
              </a:lnSpc>
            </a:pPr>
            <a:r>
              <a:rPr lang="en-US" sz="1800"/>
              <a:t>Algorithm [Brin-Page’98]</a:t>
            </a:r>
          </a:p>
          <a:p>
            <a:pPr lvl="1" eaLnBrk="1" hangingPunct="1">
              <a:lnSpc>
                <a:spcPct val="90000"/>
              </a:lnSpc>
            </a:pPr>
            <a:r>
              <a:rPr lang="en-US" sz="1600"/>
              <a:t>Choose Link matrix L, where L(i,j)=# links from i to j.</a:t>
            </a:r>
          </a:p>
          <a:p>
            <a:pPr lvl="1" eaLnBrk="1" hangingPunct="1">
              <a:lnSpc>
                <a:spcPct val="90000"/>
              </a:lnSpc>
            </a:pPr>
            <a:r>
              <a:rPr lang="en-US" sz="1600"/>
              <a:t>Markov matrix M=D</a:t>
            </a:r>
            <a:r>
              <a:rPr lang="en-US" sz="1600" baseline="30000"/>
              <a:t>-1</a:t>
            </a:r>
            <a:r>
              <a:rPr lang="en-US" sz="1600"/>
              <a:t> L, where D = e</a:t>
            </a:r>
            <a:r>
              <a:rPr lang="en-US" sz="1600" baseline="30000"/>
              <a:t>T</a:t>
            </a:r>
            <a:r>
              <a:rPr lang="en-US" sz="1600"/>
              <a:t> L, e is the all-one vector. </a:t>
            </a:r>
          </a:p>
          <a:p>
            <a:pPr lvl="1" eaLnBrk="1" hangingPunct="1">
              <a:lnSpc>
                <a:spcPct val="90000"/>
              </a:lnSpc>
            </a:pPr>
            <a:r>
              <a:rPr lang="en-US" sz="1600"/>
              <a:t>Random Surfer model: E is all-one matrix</a:t>
            </a:r>
          </a:p>
          <a:p>
            <a:pPr lvl="1" eaLnBrk="1" hangingPunct="1">
              <a:lnSpc>
                <a:spcPct val="90000"/>
              </a:lnSpc>
            </a:pPr>
            <a:r>
              <a:rPr lang="en-US" sz="1600"/>
              <a:t>PageRank model: P = c M + (1-c) E/n, where c = 0.85 chosen by Google.</a:t>
            </a:r>
          </a:p>
          <a:p>
            <a:pPr lvl="1" eaLnBrk="1" hangingPunct="1">
              <a:lnSpc>
                <a:spcPct val="90000"/>
              </a:lnSpc>
            </a:pPr>
            <a:r>
              <a:rPr lang="en-US" sz="1600"/>
              <a:t>Pagerank vector: the primary eigenvector v</a:t>
            </a:r>
            <a:r>
              <a:rPr lang="en-US" sz="1600" baseline="-25000"/>
              <a:t>0</a:t>
            </a:r>
            <a:r>
              <a:rPr lang="en-US" sz="1600"/>
              <a:t> such that P</a:t>
            </a:r>
            <a:r>
              <a:rPr lang="en-US" sz="1600" baseline="30000"/>
              <a:t>T</a:t>
            </a:r>
            <a:r>
              <a:rPr lang="en-US" sz="1600"/>
              <a:t> v</a:t>
            </a:r>
            <a:r>
              <a:rPr lang="en-US" sz="1600" baseline="-25000"/>
              <a:t>0</a:t>
            </a:r>
            <a:r>
              <a:rPr lang="en-US" sz="1600"/>
              <a:t> = v</a:t>
            </a:r>
            <a:r>
              <a:rPr lang="en-US" sz="1600" baseline="-25000"/>
              <a:t>0</a:t>
            </a:r>
            <a:endParaRPr lang="en-US" sz="2400"/>
          </a:p>
        </p:txBody>
      </p:sp>
      <p:sp>
        <p:nvSpPr>
          <p:cNvPr id="37893" name="Rectangle 1034"/>
          <p:cNvSpPr>
            <a:spLocks noChangeArrowheads="1"/>
          </p:cNvSpPr>
          <p:nvPr/>
        </p:nvSpPr>
        <p:spPr bwMode="auto">
          <a:xfrm>
            <a:off x="1295400" y="5257800"/>
            <a:ext cx="6203950" cy="336550"/>
          </a:xfrm>
          <a:prstGeom prst="rect">
            <a:avLst/>
          </a:prstGeom>
          <a:noFill/>
          <a:ln w="9525">
            <a:noFill/>
            <a:miter lim="800000"/>
            <a:headEnd/>
            <a:tailEnd/>
          </a:ln>
        </p:spPr>
        <p:txBody>
          <a:bodyPr>
            <a:prstTxWarp prst="textNoShape">
              <a:avLst/>
            </a:prstTxWarp>
            <a:spAutoFit/>
          </a:bodyPr>
          <a:lstStyle/>
          <a:p>
            <a:r>
              <a:rPr lang="en-US" baseline="-25000">
                <a:solidFill>
                  <a:srgbClr val="0D30FF"/>
                </a:solidFill>
              </a:rPr>
              <a:t>Note: SVD decomposition of L gives HITS [Kleinberg’99] algorithm</a:t>
            </a:r>
            <a:r>
              <a:rPr lang="en-US" baseline="-25000"/>
              <a:t>.</a:t>
            </a:r>
          </a:p>
        </p:txBody>
      </p:sp>
      <p:sp>
        <p:nvSpPr>
          <p:cNvPr id="37894" name="Rectangle 1035"/>
          <p:cNvSpPr>
            <a:spLocks noChangeArrowheads="1"/>
          </p:cNvSpPr>
          <p:nvPr/>
        </p:nvSpPr>
        <p:spPr bwMode="auto">
          <a:xfrm>
            <a:off x="1981200" y="5943600"/>
            <a:ext cx="5391150" cy="336550"/>
          </a:xfrm>
          <a:prstGeom prst="rect">
            <a:avLst/>
          </a:prstGeom>
          <a:noFill/>
          <a:ln w="9525">
            <a:noFill/>
            <a:miter lim="800000"/>
            <a:headEnd/>
            <a:tailEnd/>
          </a:ln>
        </p:spPr>
        <p:txBody>
          <a:bodyPr>
            <a:prstTxWarp prst="textNoShape">
              <a:avLst/>
            </a:prstTxWarp>
            <a:spAutoFit/>
          </a:bodyPr>
          <a:lstStyle/>
          <a:p>
            <a:r>
              <a:rPr lang="en-US" baseline="-25000">
                <a:solidFill>
                  <a:schemeClr val="hlink"/>
                </a:solidFill>
              </a:rPr>
              <a:t>Problem: Can we drop Markov Chain model assumption?</a:t>
            </a:r>
            <a:r>
              <a:rPr lang="en-US" baseline="-25000"/>
              <a:t> </a:t>
            </a:r>
          </a:p>
        </p:txBody>
      </p:sp>
    </p:spTree>
  </p:cSld>
  <p:clrMapOvr>
    <a:masterClrMapping/>
  </p:clrMapOvr>
  <p:transition>
    <p:cover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41" name="Rectangle 2"/>
          <p:cNvSpPr>
            <a:spLocks noGrp="1" noChangeArrowheads="1"/>
          </p:cNvSpPr>
          <p:nvPr>
            <p:ph type="title"/>
          </p:nvPr>
        </p:nvSpPr>
        <p:spPr>
          <a:noFill/>
        </p:spPr>
        <p:txBody>
          <a:bodyPr/>
          <a:lstStyle/>
          <a:p>
            <a:pPr eaLnBrk="1" hangingPunct="1"/>
            <a:r>
              <a:rPr lang="en-US">
                <a:solidFill>
                  <a:srgbClr val="0D30FF"/>
                </a:solidFill>
                <a:latin typeface="Comic Sans MS" charset="0"/>
              </a:rPr>
              <a:t>Another View on Pagerank</a:t>
            </a:r>
            <a:endParaRPr lang="en-US"/>
          </a:p>
        </p:txBody>
      </p:sp>
      <p:sp>
        <p:nvSpPr>
          <p:cNvPr id="39942" name="Rectangle 5"/>
          <p:cNvSpPr>
            <a:spLocks noGrp="1" noChangeArrowheads="1"/>
          </p:cNvSpPr>
          <p:nvPr>
            <p:ph type="body" idx="1"/>
          </p:nvPr>
        </p:nvSpPr>
        <p:spPr/>
        <p:txBody>
          <a:bodyPr/>
          <a:lstStyle/>
          <a:p>
            <a:pPr eaLnBrk="1" hangingPunct="1">
              <a:buFontTx/>
              <a:buNone/>
            </a:pPr>
            <a:r>
              <a:rPr lang="en-US" sz="2000"/>
              <a:t>	 Define pairwise ranking:</a:t>
            </a:r>
            <a:endParaRPr lang="en-US"/>
          </a:p>
        </p:txBody>
      </p:sp>
      <p:graphicFrame>
        <p:nvGraphicFramePr>
          <p:cNvPr id="39938" name="Object 2"/>
          <p:cNvGraphicFramePr>
            <a:graphicFrameLocks noChangeAspect="1"/>
          </p:cNvGraphicFramePr>
          <p:nvPr/>
        </p:nvGraphicFramePr>
        <p:xfrm>
          <a:off x="3008313" y="2578100"/>
          <a:ext cx="2746375" cy="862013"/>
        </p:xfrm>
        <a:graphic>
          <a:graphicData uri="http://schemas.openxmlformats.org/presentationml/2006/ole">
            <p:oleObj spid="_x0000_s144386" name="Equation" r:id="rId4" imgW="1193800" imgH="444500" progId="Equation.3">
              <p:embed/>
            </p:oleObj>
          </a:graphicData>
        </a:graphic>
      </p:graphicFrame>
      <p:sp>
        <p:nvSpPr>
          <p:cNvPr id="39943" name="Rectangle 9"/>
          <p:cNvSpPr>
            <a:spLocks noChangeArrowheads="1"/>
          </p:cNvSpPr>
          <p:nvPr/>
        </p:nvSpPr>
        <p:spPr bwMode="auto">
          <a:xfrm>
            <a:off x="1143000" y="3733800"/>
            <a:ext cx="4953000" cy="396875"/>
          </a:xfrm>
          <a:prstGeom prst="rect">
            <a:avLst/>
          </a:prstGeom>
          <a:noFill/>
          <a:ln w="9525">
            <a:noFill/>
            <a:miter lim="800000"/>
            <a:headEnd/>
            <a:tailEnd/>
          </a:ln>
        </p:spPr>
        <p:txBody>
          <a:bodyPr>
            <a:prstTxWarp prst="textNoShape">
              <a:avLst/>
            </a:prstTxWarp>
            <a:spAutoFit/>
          </a:bodyPr>
          <a:lstStyle/>
          <a:p>
            <a:r>
              <a:rPr lang="en-US" sz="2000"/>
              <a:t>Where P is the Pagerank Markov matrix.</a:t>
            </a:r>
            <a:endParaRPr lang="en-US" baseline="-25000"/>
          </a:p>
        </p:txBody>
      </p:sp>
      <p:sp>
        <p:nvSpPr>
          <p:cNvPr id="39944" name="Rectangle 10"/>
          <p:cNvSpPr>
            <a:spLocks noChangeArrowheads="1"/>
          </p:cNvSpPr>
          <p:nvPr/>
        </p:nvSpPr>
        <p:spPr bwMode="auto">
          <a:xfrm>
            <a:off x="1143000" y="4343400"/>
            <a:ext cx="7086600" cy="396875"/>
          </a:xfrm>
          <a:prstGeom prst="rect">
            <a:avLst/>
          </a:prstGeom>
          <a:noFill/>
          <a:ln w="9525">
            <a:noFill/>
            <a:miter lim="800000"/>
            <a:headEnd/>
            <a:tailEnd/>
          </a:ln>
        </p:spPr>
        <p:txBody>
          <a:bodyPr>
            <a:prstTxWarp prst="textNoShape">
              <a:avLst/>
            </a:prstTxWarp>
            <a:spAutoFit/>
          </a:bodyPr>
          <a:lstStyle/>
          <a:p>
            <a:r>
              <a:rPr lang="en-US" sz="2000">
                <a:solidFill>
                  <a:srgbClr val="0D30FF"/>
                </a:solidFill>
              </a:rPr>
              <a:t>Claim</a:t>
            </a:r>
            <a:r>
              <a:rPr lang="en-US" sz="2000"/>
              <a:t>: if P is a </a:t>
            </a:r>
            <a:r>
              <a:rPr lang="en-US" sz="2000">
                <a:solidFill>
                  <a:schemeClr val="hlink"/>
                </a:solidFill>
              </a:rPr>
              <a:t>reversible</a:t>
            </a:r>
            <a:r>
              <a:rPr lang="en-US" sz="2000"/>
              <a:t> Markov chain, i.e. </a:t>
            </a:r>
          </a:p>
        </p:txBody>
      </p:sp>
      <p:graphicFrame>
        <p:nvGraphicFramePr>
          <p:cNvPr id="39939" name="Object 3"/>
          <p:cNvGraphicFramePr>
            <a:graphicFrameLocks noChangeAspect="1"/>
          </p:cNvGraphicFramePr>
          <p:nvPr/>
        </p:nvGraphicFramePr>
        <p:xfrm>
          <a:off x="3733800" y="4800600"/>
          <a:ext cx="1524000" cy="406400"/>
        </p:xfrm>
        <a:graphic>
          <a:graphicData uri="http://schemas.openxmlformats.org/presentationml/2006/ole">
            <p:oleObj spid="_x0000_s144387" name="Equation" r:id="rId5" imgW="762000" imgH="203200" progId="Equation.3">
              <p:embed/>
            </p:oleObj>
          </a:graphicData>
        </a:graphic>
      </p:graphicFrame>
      <p:sp>
        <p:nvSpPr>
          <p:cNvPr id="39945" name="Rectangle 13"/>
          <p:cNvSpPr>
            <a:spLocks noChangeArrowheads="1"/>
          </p:cNvSpPr>
          <p:nvPr/>
        </p:nvSpPr>
        <p:spPr bwMode="auto">
          <a:xfrm>
            <a:off x="1136650" y="5241925"/>
            <a:ext cx="768350" cy="396875"/>
          </a:xfrm>
          <a:prstGeom prst="rect">
            <a:avLst/>
          </a:prstGeom>
          <a:noFill/>
          <a:ln w="9525">
            <a:noFill/>
            <a:miter lim="800000"/>
            <a:headEnd/>
            <a:tailEnd/>
          </a:ln>
        </p:spPr>
        <p:txBody>
          <a:bodyPr>
            <a:prstTxWarp prst="textNoShape">
              <a:avLst/>
            </a:prstTxWarp>
            <a:spAutoFit/>
          </a:bodyPr>
          <a:lstStyle/>
          <a:p>
            <a:r>
              <a:rPr lang="en-US" sz="2000"/>
              <a:t>Then</a:t>
            </a:r>
            <a:r>
              <a:rPr lang="en-US" baseline="-25000"/>
              <a:t> </a:t>
            </a:r>
          </a:p>
        </p:txBody>
      </p:sp>
      <p:graphicFrame>
        <p:nvGraphicFramePr>
          <p:cNvPr id="39940" name="Object 4"/>
          <p:cNvGraphicFramePr>
            <a:graphicFrameLocks noChangeAspect="1"/>
          </p:cNvGraphicFramePr>
          <p:nvPr/>
        </p:nvGraphicFramePr>
        <p:xfrm>
          <a:off x="3213100" y="5486400"/>
          <a:ext cx="2413000" cy="411163"/>
        </p:xfrm>
        <a:graphic>
          <a:graphicData uri="http://schemas.openxmlformats.org/presentationml/2006/ole">
            <p:oleObj spid="_x0000_s144388" name="Equation" r:id="rId6" imgW="1193800" imgH="203200" progId="Equation.3">
              <p:embed/>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1026"/>
          <p:cNvSpPr>
            <a:spLocks noGrp="1" noChangeArrowheads="1"/>
          </p:cNvSpPr>
          <p:nvPr>
            <p:ph type="title"/>
          </p:nvPr>
        </p:nvSpPr>
        <p:spPr>
          <a:xfrm>
            <a:off x="0" y="228600"/>
            <a:ext cx="9144000" cy="1143000"/>
          </a:xfrm>
        </p:spPr>
        <p:txBody>
          <a:bodyPr/>
          <a:lstStyle/>
          <a:p>
            <a:pPr eaLnBrk="1" hangingPunct="1"/>
            <a:r>
              <a:rPr lang="en-US" altLang="zh-CN" sz="3600">
                <a:solidFill>
                  <a:srgbClr val="0D30FF"/>
                </a:solidFill>
                <a:latin typeface="Comic Sans MS" charset="0"/>
                <a:ea typeface="宋体" charset="-122"/>
                <a:cs typeface="宋体" charset="-122"/>
              </a:rPr>
              <a:t>Example II: </a:t>
            </a:r>
            <a:br>
              <a:rPr lang="en-US" altLang="zh-CN" sz="3600">
                <a:solidFill>
                  <a:srgbClr val="0D30FF"/>
                </a:solidFill>
                <a:latin typeface="Comic Sans MS" charset="0"/>
                <a:ea typeface="宋体" charset="-122"/>
                <a:cs typeface="宋体" charset="-122"/>
              </a:rPr>
            </a:br>
            <a:r>
              <a:rPr lang="en-US" altLang="zh-CN" sz="3600">
                <a:solidFill>
                  <a:srgbClr val="0D30FF"/>
                </a:solidFill>
                <a:latin typeface="Comic Sans MS" charset="0"/>
                <a:ea typeface="宋体" charset="-122"/>
                <a:cs typeface="宋体" charset="-122"/>
              </a:rPr>
              <a:t>Netflix Customer-Product Rating</a:t>
            </a:r>
            <a:endParaRPr lang="en-US"/>
          </a:p>
        </p:txBody>
      </p:sp>
      <p:sp>
        <p:nvSpPr>
          <p:cNvPr id="41987" name="Rectangle 1027"/>
          <p:cNvSpPr>
            <a:spLocks noGrp="1" noChangeArrowheads="1"/>
          </p:cNvSpPr>
          <p:nvPr>
            <p:ph type="body" idx="1"/>
          </p:nvPr>
        </p:nvSpPr>
        <p:spPr>
          <a:xfrm>
            <a:off x="3048000" y="1981200"/>
            <a:ext cx="5410200" cy="4114800"/>
          </a:xfrm>
        </p:spPr>
        <p:txBody>
          <a:bodyPr/>
          <a:lstStyle/>
          <a:p>
            <a:pPr eaLnBrk="1" hangingPunct="1"/>
            <a:endParaRPr lang="en-US"/>
          </a:p>
        </p:txBody>
      </p:sp>
      <p:pic>
        <p:nvPicPr>
          <p:cNvPr id="41988" name="Picture 1031" descr="netflix_examp"/>
          <p:cNvPicPr>
            <a:picLocks noChangeAspect="1" noChangeArrowheads="1"/>
          </p:cNvPicPr>
          <p:nvPr/>
        </p:nvPicPr>
        <p:blipFill>
          <a:blip r:embed="rId3"/>
          <a:srcRect/>
          <a:stretch>
            <a:fillRect/>
          </a:stretch>
        </p:blipFill>
        <p:spPr bwMode="auto">
          <a:xfrm>
            <a:off x="457200" y="1524000"/>
            <a:ext cx="8375650" cy="4824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609600" y="304800"/>
            <a:ext cx="7772400" cy="762000"/>
          </a:xfrm>
        </p:spPr>
        <p:txBody>
          <a:bodyPr rIns="35717" anchor="b"/>
          <a:lstStyle/>
          <a:p>
            <a:pPr eaLnBrk="1" hangingPunct="1"/>
            <a:r>
              <a:rPr lang="en-US" sz="3600">
                <a:solidFill>
                  <a:srgbClr val="0D30FF"/>
                </a:solidFill>
                <a:latin typeface="Comic Sans MS" charset="0"/>
              </a:rPr>
              <a:t>Rank Aggregation </a:t>
            </a:r>
            <a:endParaRPr lang="en-US" sz="4000"/>
          </a:p>
        </p:txBody>
      </p:sp>
      <p:sp>
        <p:nvSpPr>
          <p:cNvPr id="44035" name="Rectangle 29"/>
          <p:cNvSpPr>
            <a:spLocks noChangeArrowheads="1"/>
          </p:cNvSpPr>
          <p:nvPr/>
        </p:nvSpPr>
        <p:spPr bwMode="auto">
          <a:xfrm>
            <a:off x="3041650" y="2176463"/>
            <a:ext cx="184150" cy="336550"/>
          </a:xfrm>
          <a:prstGeom prst="rect">
            <a:avLst/>
          </a:prstGeom>
          <a:noFill/>
          <a:ln w="9525">
            <a:noFill/>
            <a:miter lim="800000"/>
            <a:headEnd/>
            <a:tailEnd/>
          </a:ln>
        </p:spPr>
        <p:txBody>
          <a:bodyPr wrap="none">
            <a:prstTxWarp prst="textNoShape">
              <a:avLst/>
            </a:prstTxWarp>
            <a:spAutoFit/>
          </a:bodyPr>
          <a:lstStyle/>
          <a:p>
            <a:endParaRPr lang="en-US" baseline="-25000"/>
          </a:p>
        </p:txBody>
      </p:sp>
      <p:sp>
        <p:nvSpPr>
          <p:cNvPr id="44036" name="Rectangle 31"/>
          <p:cNvSpPr>
            <a:spLocks noGrp="1" noChangeArrowheads="1"/>
          </p:cNvSpPr>
          <p:nvPr>
            <p:ph type="body" sz="half" idx="1"/>
          </p:nvPr>
        </p:nvSpPr>
        <p:spPr>
          <a:xfrm>
            <a:off x="457200" y="1752600"/>
            <a:ext cx="3810000" cy="4495800"/>
          </a:xfrm>
        </p:spPr>
        <p:txBody>
          <a:bodyPr/>
          <a:lstStyle/>
          <a:p>
            <a:pPr eaLnBrk="1" hangingPunct="1"/>
            <a:r>
              <a:rPr lang="en-US" sz="1800">
                <a:latin typeface="Helvetica" charset="0"/>
              </a:rPr>
              <a:t>The first order statistics, </a:t>
            </a:r>
            <a:r>
              <a:rPr lang="en-US" sz="1800">
                <a:solidFill>
                  <a:schemeClr val="hlink"/>
                </a:solidFill>
                <a:latin typeface="Helvetica" charset="0"/>
              </a:rPr>
              <a:t>mean score</a:t>
            </a:r>
            <a:r>
              <a:rPr lang="en-US" sz="1800">
                <a:latin typeface="Helvetica" charset="0"/>
              </a:rPr>
              <a:t> for each product, is often inadequate because of the following:</a:t>
            </a:r>
          </a:p>
          <a:p>
            <a:pPr lvl="1" eaLnBrk="1" hangingPunct="1"/>
            <a:r>
              <a:rPr lang="en-US" sz="1800">
                <a:latin typeface="Helvetica" charset="0"/>
              </a:rPr>
              <a:t>most customers would rate just a </a:t>
            </a:r>
            <a:r>
              <a:rPr lang="en-US" sz="1800">
                <a:solidFill>
                  <a:srgbClr val="0D30FF"/>
                </a:solidFill>
                <a:latin typeface="Helvetica" charset="0"/>
              </a:rPr>
              <a:t>very small portion</a:t>
            </a:r>
            <a:r>
              <a:rPr lang="en-US" sz="1800">
                <a:latin typeface="Helvetica" charset="0"/>
              </a:rPr>
              <a:t> of the products</a:t>
            </a:r>
          </a:p>
          <a:p>
            <a:pPr lvl="1" eaLnBrk="1" hangingPunct="1"/>
            <a:r>
              <a:rPr lang="en-US" sz="1800">
                <a:latin typeface="Helvetica" charset="0"/>
              </a:rPr>
              <a:t>different products might have different raters, whence mean scores involve noise due to arbitrary </a:t>
            </a:r>
            <a:r>
              <a:rPr lang="en-US" sz="1800">
                <a:solidFill>
                  <a:srgbClr val="0D30FF"/>
                </a:solidFill>
                <a:latin typeface="Helvetica" charset="0"/>
              </a:rPr>
              <a:t>individual rating scales </a:t>
            </a:r>
            <a:r>
              <a:rPr lang="en-US" sz="1800">
                <a:latin typeface="Helvetica" charset="0"/>
              </a:rPr>
              <a:t>(right figure)</a:t>
            </a:r>
            <a:endParaRPr lang="en-US" sz="2400">
              <a:latin typeface="Helvetica" charset="0"/>
            </a:endParaRPr>
          </a:p>
        </p:txBody>
      </p:sp>
      <p:pic>
        <p:nvPicPr>
          <p:cNvPr id="44037" name="Picture 34" descr="Shakespeare"/>
          <p:cNvPicPr>
            <a:picLocks noGrp="1" noChangeAspect="1" noChangeArrowheads="1"/>
          </p:cNvPicPr>
          <p:nvPr>
            <p:ph sz="quarter" idx="2"/>
          </p:nvPr>
        </p:nvPicPr>
        <p:blipFill>
          <a:blip r:embed="rId3"/>
          <a:srcRect/>
          <a:stretch>
            <a:fillRect/>
          </a:stretch>
        </p:blipFill>
        <p:spPr>
          <a:xfrm>
            <a:off x="4724400" y="1371600"/>
            <a:ext cx="3581400" cy="1981200"/>
          </a:xfrm>
        </p:spPr>
      </p:pic>
      <p:pic>
        <p:nvPicPr>
          <p:cNvPr id="44038" name="Picture 35" descr="dune"/>
          <p:cNvPicPr>
            <a:picLocks noGrp="1" noChangeAspect="1" noChangeArrowheads="1"/>
          </p:cNvPicPr>
          <p:nvPr>
            <p:ph sz="quarter" idx="3"/>
          </p:nvPr>
        </p:nvPicPr>
        <p:blipFill>
          <a:blip r:embed="rId4"/>
          <a:srcRect/>
          <a:stretch>
            <a:fillRect/>
          </a:stretch>
        </p:blipFill>
        <p:spPr>
          <a:xfrm>
            <a:off x="5181600" y="3581400"/>
            <a:ext cx="3276600" cy="2209800"/>
          </a:xfrm>
        </p:spPr>
      </p:pic>
      <p:sp>
        <p:nvSpPr>
          <p:cNvPr id="44039" name="Rectangle 36"/>
          <p:cNvSpPr>
            <a:spLocks noChangeArrowheads="1"/>
          </p:cNvSpPr>
          <p:nvPr/>
        </p:nvSpPr>
        <p:spPr bwMode="auto">
          <a:xfrm>
            <a:off x="1447800" y="5791200"/>
            <a:ext cx="3074988" cy="336550"/>
          </a:xfrm>
          <a:prstGeom prst="rect">
            <a:avLst/>
          </a:prstGeom>
          <a:noFill/>
          <a:ln w="9525">
            <a:noFill/>
            <a:miter lim="800000"/>
            <a:headEnd/>
            <a:tailEnd/>
          </a:ln>
        </p:spPr>
        <p:txBody>
          <a:bodyPr>
            <a:prstTxWarp prst="textNoShape">
              <a:avLst/>
            </a:prstTxWarp>
            <a:spAutoFit/>
          </a:bodyPr>
          <a:lstStyle/>
          <a:p>
            <a:r>
              <a:rPr lang="en-US" baseline="-25000">
                <a:solidFill>
                  <a:schemeClr val="hlink"/>
                </a:solidFill>
              </a:rPr>
              <a:t>How about high order statistics?</a:t>
            </a:r>
            <a:endParaRPr lang="en-US" baseline="-2500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1028"/>
          <p:cNvSpPr>
            <a:spLocks noGrp="1" noChangeArrowheads="1"/>
          </p:cNvSpPr>
          <p:nvPr>
            <p:ph type="title"/>
          </p:nvPr>
        </p:nvSpPr>
        <p:spPr>
          <a:xfrm>
            <a:off x="685800" y="304800"/>
            <a:ext cx="7772400" cy="1143000"/>
          </a:xfrm>
          <a:noFill/>
        </p:spPr>
        <p:txBody>
          <a:bodyPr/>
          <a:lstStyle/>
          <a:p>
            <a:pPr eaLnBrk="1" hangingPunct="1"/>
            <a:r>
              <a:rPr lang="en-US">
                <a:solidFill>
                  <a:srgbClr val="0D30FF"/>
                </a:solidFill>
                <a:latin typeface="Comic Sans MS" charset="0"/>
              </a:rPr>
              <a:t>From 1st order to 2nd order: Pairwise Ranking</a:t>
            </a:r>
            <a:endParaRPr lang="en-US"/>
          </a:p>
        </p:txBody>
      </p:sp>
      <p:pic>
        <p:nvPicPr>
          <p:cNvPr id="46083" name="Picture 1032" descr="Linear"/>
          <p:cNvPicPr>
            <a:picLocks noGrp="1" noChangeAspect="1" noChangeArrowheads="1"/>
          </p:cNvPicPr>
          <p:nvPr>
            <p:ph idx="1"/>
          </p:nvPr>
        </p:nvPicPr>
        <p:blipFill>
          <a:blip r:embed="rId3"/>
          <a:srcRect/>
          <a:stretch>
            <a:fillRect/>
          </a:stretch>
        </p:blipFill>
        <p:spPr>
          <a:xfrm>
            <a:off x="762000" y="1793875"/>
            <a:ext cx="7618413" cy="4378325"/>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685800" y="304800"/>
            <a:ext cx="7772400" cy="1143000"/>
          </a:xfrm>
          <a:noFill/>
        </p:spPr>
        <p:txBody>
          <a:bodyPr/>
          <a:lstStyle/>
          <a:p>
            <a:pPr eaLnBrk="1" hangingPunct="1"/>
            <a:r>
              <a:rPr lang="en-US">
                <a:solidFill>
                  <a:srgbClr val="0D30FF"/>
                </a:solidFill>
                <a:latin typeface="Comic Sans MS" charset="0"/>
              </a:rPr>
              <a:t>Pairwise Ranking Continued</a:t>
            </a:r>
            <a:endParaRPr lang="en-US"/>
          </a:p>
        </p:txBody>
      </p:sp>
      <p:pic>
        <p:nvPicPr>
          <p:cNvPr id="48131" name="Picture 1030" descr="Bradley-Terry"/>
          <p:cNvPicPr>
            <a:picLocks noGrp="1" noChangeAspect="1" noChangeArrowheads="1"/>
          </p:cNvPicPr>
          <p:nvPr>
            <p:ph idx="1"/>
          </p:nvPr>
        </p:nvPicPr>
        <p:blipFill>
          <a:blip r:embed="rId3"/>
          <a:srcRect/>
          <a:stretch>
            <a:fillRect/>
          </a:stretch>
        </p:blipFill>
        <p:spPr>
          <a:xfrm>
            <a:off x="304800" y="1743075"/>
            <a:ext cx="8610600" cy="4632325"/>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0" y="0"/>
            <a:ext cx="9144000" cy="1143000"/>
          </a:xfrm>
          <a:noFill/>
        </p:spPr>
        <p:txBody>
          <a:bodyPr/>
          <a:lstStyle/>
          <a:p>
            <a:pPr eaLnBrk="1" hangingPunct="1"/>
            <a:r>
              <a:rPr lang="en-US" altLang="zh-CN" sz="3000">
                <a:solidFill>
                  <a:srgbClr val="0D30FF"/>
                </a:solidFill>
                <a:latin typeface="Comic Sans MS" charset="0"/>
                <a:ea typeface="宋体" charset="-122"/>
                <a:cs typeface="宋体" charset="-122"/>
              </a:rPr>
              <a:t>Skew-Symmetric Matrices of Pairwise Ranking</a:t>
            </a:r>
            <a:r>
              <a:rPr lang="en-US"/>
              <a:t> </a:t>
            </a:r>
          </a:p>
        </p:txBody>
      </p:sp>
      <p:pic>
        <p:nvPicPr>
          <p:cNvPr id="50179" name="Picture 7" descr="skew-sym"/>
          <p:cNvPicPr>
            <a:picLocks noGrp="1" noChangeAspect="1" noChangeArrowheads="1"/>
          </p:cNvPicPr>
          <p:nvPr>
            <p:ph idx="1"/>
          </p:nvPr>
        </p:nvPicPr>
        <p:blipFill>
          <a:blip r:embed="rId3"/>
          <a:srcRect/>
          <a:stretch>
            <a:fillRect/>
          </a:stretch>
        </p:blipFill>
        <p:spPr>
          <a:xfrm>
            <a:off x="228600" y="1295400"/>
            <a:ext cx="8675688" cy="4894263"/>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 name="Bevel 19"/>
          <p:cNvSpPr/>
          <p:nvPr/>
        </p:nvSpPr>
        <p:spPr bwMode="auto">
          <a:xfrm>
            <a:off x="6705600" y="3200400"/>
            <a:ext cx="2438400" cy="609600"/>
          </a:xfrm>
          <a:prstGeom prst="bevel">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3554" name="Rectangle 1026"/>
          <p:cNvSpPr>
            <a:spLocks noGrp="1" noChangeArrowheads="1"/>
          </p:cNvSpPr>
          <p:nvPr>
            <p:ph type="title"/>
          </p:nvPr>
        </p:nvSpPr>
        <p:spPr>
          <a:xfrm>
            <a:off x="685800" y="381000"/>
            <a:ext cx="7772400" cy="1143000"/>
          </a:xfrm>
        </p:spPr>
        <p:txBody>
          <a:bodyPr/>
          <a:lstStyle/>
          <a:p>
            <a:pPr eaLnBrk="1" hangingPunct="1"/>
            <a:r>
              <a:rPr lang="en-US" altLang="zh-CN" sz="3600" dirty="0" smtClean="0">
                <a:solidFill>
                  <a:srgbClr val="0D30FF"/>
                </a:solidFill>
                <a:latin typeface="Comic Sans MS" charset="0"/>
                <a:ea typeface="宋体" charset="-122"/>
                <a:cs typeface="宋体" charset="-122"/>
              </a:rPr>
              <a:t>Recall</a:t>
            </a:r>
            <a:endParaRPr lang="en-US" altLang="zh-CN" sz="3600" dirty="0">
              <a:solidFill>
                <a:srgbClr val="0D30FF"/>
              </a:solidFill>
              <a:latin typeface="Comic Sans MS" charset="0"/>
              <a:ea typeface="宋体" charset="-122"/>
              <a:cs typeface="宋体" charset="-122"/>
            </a:endParaRPr>
          </a:p>
        </p:txBody>
      </p:sp>
      <p:graphicFrame>
        <p:nvGraphicFramePr>
          <p:cNvPr id="7" name="Diagram 6"/>
          <p:cNvGraphicFramePr/>
          <p:nvPr/>
        </p:nvGraphicFramePr>
        <p:xfrm>
          <a:off x="2590800" y="1752600"/>
          <a:ext cx="3048000" cy="1219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graphicFrame>
        <p:nvGraphicFramePr>
          <p:cNvPr id="6" name="Content Placeholder 5"/>
          <p:cNvGraphicFramePr>
            <a:graphicFrameLocks noGrp="1"/>
          </p:cNvGraphicFramePr>
          <p:nvPr>
            <p:ph sz="half" idx="2"/>
          </p:nvPr>
        </p:nvGraphicFramePr>
        <p:xfrm>
          <a:off x="228600" y="1981200"/>
          <a:ext cx="1828800" cy="2895600"/>
        </p:xfrm>
        <a:graphic>
          <a:graphicData uri="http://schemas.openxmlformats.org/drawingml/2006/diagram">
            <a:relIds xmlns:dgm="http://schemas.openxmlformats.org/drawingml/2006/diagram" xmlns:r="http://schemas.openxmlformats.org/officeDocument/2006/relationships" r:dm="rId8" r:lo="rId9" r:qs="rId10" r:cs="rId11"/>
          </a:graphicData>
        </a:graphic>
      </p:graphicFrame>
      <p:graphicFrame>
        <p:nvGraphicFramePr>
          <p:cNvPr id="8" name="Diagram 7"/>
          <p:cNvGraphicFramePr/>
          <p:nvPr/>
        </p:nvGraphicFramePr>
        <p:xfrm>
          <a:off x="5715000" y="1143000"/>
          <a:ext cx="3048000" cy="1219200"/>
        </p:xfrm>
        <a:graphic>
          <a:graphicData uri="http://schemas.openxmlformats.org/drawingml/2006/diagram">
            <a:relIds xmlns:dgm="http://schemas.openxmlformats.org/drawingml/2006/diagram" xmlns:r="http://schemas.openxmlformats.org/officeDocument/2006/relationships" r:dm="rId13" r:lo="rId14" r:qs="rId15" r:cs="rId16"/>
          </a:graphicData>
        </a:graphic>
      </p:graphicFrame>
      <p:sp>
        <p:nvSpPr>
          <p:cNvPr id="9" name="Chevron 8"/>
          <p:cNvSpPr/>
          <p:nvPr/>
        </p:nvSpPr>
        <p:spPr bwMode="auto">
          <a:xfrm>
            <a:off x="2209800" y="2819400"/>
            <a:ext cx="533400" cy="1143000"/>
          </a:xfrm>
          <a:prstGeom prst="chevron">
            <a:avLst/>
          </a:prstGeom>
          <a:solidFill>
            <a:srgbClr val="33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Notched Right Arrow 9"/>
          <p:cNvSpPr/>
          <p:nvPr/>
        </p:nvSpPr>
        <p:spPr bwMode="auto">
          <a:xfrm>
            <a:off x="5257800" y="1905000"/>
            <a:ext cx="381000" cy="304800"/>
          </a:xfrm>
          <a:prstGeom prst="notchedRightArrow">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aphicFrame>
        <p:nvGraphicFramePr>
          <p:cNvPr id="14" name="Diagram 13"/>
          <p:cNvGraphicFramePr/>
          <p:nvPr/>
        </p:nvGraphicFramePr>
        <p:xfrm>
          <a:off x="5562600" y="4495800"/>
          <a:ext cx="3048000" cy="1219200"/>
        </p:xfrm>
        <a:graphic>
          <a:graphicData uri="http://schemas.openxmlformats.org/drawingml/2006/diagram">
            <a:relIds xmlns:dgm="http://schemas.openxmlformats.org/drawingml/2006/diagram" xmlns:r="http://schemas.openxmlformats.org/officeDocument/2006/relationships" r:dm="rId18" r:lo="rId19" r:qs="rId20" r:cs="rId21"/>
          </a:graphicData>
        </a:graphic>
      </p:graphicFrame>
      <p:graphicFrame>
        <p:nvGraphicFramePr>
          <p:cNvPr id="15" name="Diagram 14"/>
          <p:cNvGraphicFramePr/>
          <p:nvPr/>
        </p:nvGraphicFramePr>
        <p:xfrm>
          <a:off x="2514600" y="3733800"/>
          <a:ext cx="3048000" cy="1676400"/>
        </p:xfrm>
        <a:graphic>
          <a:graphicData uri="http://schemas.openxmlformats.org/drawingml/2006/diagram">
            <a:relIds xmlns:dgm="http://schemas.openxmlformats.org/drawingml/2006/diagram" xmlns:r="http://schemas.openxmlformats.org/officeDocument/2006/relationships" r:dm="rId23" r:lo="rId24" r:qs="rId25" r:cs="rId26"/>
          </a:graphicData>
        </a:graphic>
      </p:graphicFrame>
      <p:sp>
        <p:nvSpPr>
          <p:cNvPr id="16" name="Notched Right Arrow 15"/>
          <p:cNvSpPr/>
          <p:nvPr/>
        </p:nvSpPr>
        <p:spPr bwMode="auto">
          <a:xfrm>
            <a:off x="5410200" y="4495800"/>
            <a:ext cx="381000" cy="304800"/>
          </a:xfrm>
          <a:prstGeom prst="notchedRightArrow">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7" name="Up-Down Arrow 16"/>
          <p:cNvSpPr/>
          <p:nvPr/>
        </p:nvSpPr>
        <p:spPr bwMode="auto">
          <a:xfrm>
            <a:off x="5867400" y="2895600"/>
            <a:ext cx="762000" cy="1295400"/>
          </a:xfrm>
          <a:prstGeom prst="upDownArrow">
            <a:avLst/>
          </a:prstGeom>
          <a:solidFill>
            <a:srgbClr val="01803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TextBox 18"/>
          <p:cNvSpPr txBox="1"/>
          <p:nvPr/>
        </p:nvSpPr>
        <p:spPr>
          <a:xfrm>
            <a:off x="6858000" y="3276600"/>
            <a:ext cx="2129459" cy="461665"/>
          </a:xfrm>
          <a:prstGeom prst="rect">
            <a:avLst/>
          </a:prstGeom>
          <a:noFill/>
        </p:spPr>
        <p:txBody>
          <a:bodyPr wrap="none" rtlCol="0">
            <a:spAutoFit/>
          </a:bodyPr>
          <a:lstStyle/>
          <a:p>
            <a:r>
              <a:rPr lang="en-US" dirty="0" smtClean="0">
                <a:solidFill>
                  <a:srgbClr val="FF0000"/>
                </a:solidFill>
              </a:rPr>
              <a:t>Hodge Theory</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1027"/>
          <p:cNvSpPr>
            <a:spLocks noGrp="1" noChangeArrowheads="1"/>
          </p:cNvSpPr>
          <p:nvPr>
            <p:ph type="title"/>
          </p:nvPr>
        </p:nvSpPr>
        <p:spPr>
          <a:xfrm>
            <a:off x="152400" y="0"/>
            <a:ext cx="8991600" cy="1143000"/>
          </a:xfrm>
          <a:noFill/>
        </p:spPr>
        <p:txBody>
          <a:bodyPr/>
          <a:lstStyle/>
          <a:p>
            <a:pPr eaLnBrk="1" hangingPunct="1"/>
            <a:r>
              <a:rPr lang="en-US" sz="3000">
                <a:solidFill>
                  <a:srgbClr val="0D30FF"/>
                </a:solidFill>
                <a:latin typeface="Comic Sans MS" charset="0"/>
              </a:rPr>
              <a:t>Pairwise Ranking of Top 10 IMDB Movies</a:t>
            </a:r>
            <a:r>
              <a:rPr lang="en-US"/>
              <a:t> </a:t>
            </a:r>
          </a:p>
        </p:txBody>
      </p:sp>
      <p:pic>
        <p:nvPicPr>
          <p:cNvPr id="51203" name="Picture 1031" descr="imdb20_1"/>
          <p:cNvPicPr>
            <a:picLocks noGrp="1" noChangeAspect="1" noChangeArrowheads="1"/>
          </p:cNvPicPr>
          <p:nvPr>
            <p:ph sz="half" idx="2"/>
          </p:nvPr>
        </p:nvPicPr>
        <p:blipFill>
          <a:blip r:embed="rId3"/>
          <a:srcRect/>
          <a:stretch>
            <a:fillRect/>
          </a:stretch>
        </p:blipFill>
        <p:spPr>
          <a:xfrm>
            <a:off x="228600" y="1219200"/>
            <a:ext cx="8686800" cy="4495800"/>
          </a:xfrm>
        </p:spPr>
      </p:pic>
      <p:sp>
        <p:nvSpPr>
          <p:cNvPr id="51204" name="Rectangle 1032"/>
          <p:cNvSpPr>
            <a:spLocks noGrp="1" noChangeArrowheads="1"/>
          </p:cNvSpPr>
          <p:nvPr>
            <p:ph type="body" sz="half" idx="1"/>
          </p:nvPr>
        </p:nvSpPr>
        <p:spPr>
          <a:xfrm>
            <a:off x="381000" y="5791200"/>
            <a:ext cx="8382000" cy="609600"/>
          </a:xfrm>
        </p:spPr>
        <p:txBody>
          <a:bodyPr/>
          <a:lstStyle/>
          <a:p>
            <a:pPr eaLnBrk="1" hangingPunct="1"/>
            <a:r>
              <a:rPr lang="en-US" sz="2400"/>
              <a:t>Pairwise ranking graph flow among top 10 IMDB movies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762000" y="0"/>
            <a:ext cx="7772400" cy="1143000"/>
          </a:xfrm>
          <a:noFill/>
        </p:spPr>
        <p:txBody>
          <a:bodyPr/>
          <a:lstStyle/>
          <a:p>
            <a:pPr eaLnBrk="1" hangingPunct="1"/>
            <a:r>
              <a:rPr lang="en-US" sz="3000">
                <a:solidFill>
                  <a:srgbClr val="0D30FF"/>
                </a:solidFill>
                <a:latin typeface="Comic Sans MS" charset="0"/>
              </a:rPr>
              <a:t>Web Link among Chinese Universities</a:t>
            </a:r>
            <a:r>
              <a:rPr lang="en-US"/>
              <a:t> </a:t>
            </a:r>
          </a:p>
        </p:txBody>
      </p:sp>
      <p:sp>
        <p:nvSpPr>
          <p:cNvPr id="53251" name="Rectangle 4"/>
          <p:cNvSpPr>
            <a:spLocks noGrp="1" noChangeArrowheads="1"/>
          </p:cNvSpPr>
          <p:nvPr>
            <p:ph type="body" sz="half" idx="4294967295"/>
          </p:nvPr>
        </p:nvSpPr>
        <p:spPr>
          <a:xfrm>
            <a:off x="381000" y="5715000"/>
            <a:ext cx="8382000" cy="609600"/>
          </a:xfrm>
        </p:spPr>
        <p:txBody>
          <a:bodyPr/>
          <a:lstStyle/>
          <a:p>
            <a:pPr algn="ctr" eaLnBrk="1" hangingPunct="1">
              <a:lnSpc>
                <a:spcPct val="90000"/>
              </a:lnSpc>
              <a:buFontTx/>
              <a:buNone/>
            </a:pPr>
            <a:r>
              <a:rPr lang="en-US" sz="1400">
                <a:latin typeface="Helvetica" charset="0"/>
              </a:rPr>
              <a:t>2002, </a:t>
            </a:r>
            <a:r>
              <a:rPr lang="en-US" sz="1400">
                <a:latin typeface="Helvetica" charset="0"/>
                <a:hlinkClick r:id="rId3"/>
              </a:rPr>
              <a:t>http://cybermetrics.wlv.ac.uk/database/stats/data</a:t>
            </a:r>
            <a:endParaRPr lang="en-US" sz="1400">
              <a:latin typeface="Helvetica" charset="0"/>
            </a:endParaRPr>
          </a:p>
          <a:p>
            <a:pPr algn="ctr" eaLnBrk="1" hangingPunct="1">
              <a:lnSpc>
                <a:spcPct val="90000"/>
              </a:lnSpc>
              <a:buFontTx/>
              <a:buNone/>
            </a:pPr>
            <a:r>
              <a:rPr lang="en-US" sz="2000"/>
              <a:t>Link structure correlated with Research Ranking</a:t>
            </a:r>
            <a:r>
              <a:rPr lang="en-US" sz="2400">
                <a:latin typeface="Helvetica" charset="0"/>
              </a:rPr>
              <a:t>?</a:t>
            </a:r>
          </a:p>
        </p:txBody>
      </p:sp>
      <p:grpSp>
        <p:nvGrpSpPr>
          <p:cNvPr id="2" name="Group 24"/>
          <p:cNvGrpSpPr>
            <a:grpSpLocks/>
          </p:cNvGrpSpPr>
          <p:nvPr/>
        </p:nvGrpSpPr>
        <p:grpSpPr bwMode="auto">
          <a:xfrm>
            <a:off x="1295400" y="1524000"/>
            <a:ext cx="5884863" cy="3703638"/>
            <a:chOff x="699" y="1171"/>
            <a:chExt cx="3707" cy="2333"/>
          </a:xfrm>
        </p:grpSpPr>
        <p:pic>
          <p:nvPicPr>
            <p:cNvPr id="53253" name="Picture 7" descr="icon"/>
            <p:cNvPicPr>
              <a:picLocks noChangeAspect="1" noChangeArrowheads="1"/>
            </p:cNvPicPr>
            <p:nvPr/>
          </p:nvPicPr>
          <p:blipFill>
            <a:blip r:embed="rId4"/>
            <a:srcRect/>
            <a:stretch>
              <a:fillRect/>
            </a:stretch>
          </p:blipFill>
          <p:spPr bwMode="auto">
            <a:xfrm>
              <a:off x="1008" y="1200"/>
              <a:ext cx="912" cy="912"/>
            </a:xfrm>
            <a:prstGeom prst="rect">
              <a:avLst/>
            </a:prstGeom>
            <a:noFill/>
            <a:ln w="9525">
              <a:noFill/>
              <a:miter lim="800000"/>
              <a:headEnd/>
              <a:tailEnd/>
            </a:ln>
          </p:spPr>
        </p:pic>
        <p:pic>
          <p:nvPicPr>
            <p:cNvPr id="53254" name="Picture 8"/>
            <p:cNvPicPr>
              <a:picLocks noChangeAspect="1" noChangeArrowheads="1"/>
            </p:cNvPicPr>
            <p:nvPr/>
          </p:nvPicPr>
          <p:blipFill>
            <a:blip r:embed="rId5"/>
            <a:srcRect/>
            <a:stretch>
              <a:fillRect/>
            </a:stretch>
          </p:blipFill>
          <p:spPr bwMode="auto">
            <a:xfrm>
              <a:off x="3408" y="1200"/>
              <a:ext cx="998" cy="1008"/>
            </a:xfrm>
            <a:prstGeom prst="rect">
              <a:avLst/>
            </a:prstGeom>
            <a:noFill/>
            <a:ln w="9525">
              <a:noFill/>
              <a:miter lim="800000"/>
              <a:headEnd/>
              <a:tailEnd/>
            </a:ln>
          </p:spPr>
        </p:pic>
        <p:cxnSp>
          <p:nvCxnSpPr>
            <p:cNvPr id="53255" name="AutoShape 9"/>
            <p:cNvCxnSpPr>
              <a:cxnSpLocks noChangeShapeType="1"/>
            </p:cNvCxnSpPr>
            <p:nvPr/>
          </p:nvCxnSpPr>
          <p:spPr bwMode="auto">
            <a:xfrm rot="5400000" flipV="1">
              <a:off x="2184" y="480"/>
              <a:ext cx="504" cy="1944"/>
            </a:xfrm>
            <a:prstGeom prst="curvedConnector4">
              <a:avLst>
                <a:gd name="adj1" fmla="val -28569"/>
                <a:gd name="adj2" fmla="val 61727"/>
              </a:avLst>
            </a:prstGeom>
            <a:noFill/>
            <a:ln w="9525">
              <a:solidFill>
                <a:schemeClr val="tx1"/>
              </a:solidFill>
              <a:round/>
              <a:headEnd/>
              <a:tailEnd type="triangle" w="med" len="med"/>
            </a:ln>
          </p:spPr>
        </p:cxnSp>
        <p:cxnSp>
          <p:nvCxnSpPr>
            <p:cNvPr id="53256" name="AutoShape 10"/>
            <p:cNvCxnSpPr>
              <a:cxnSpLocks noChangeShapeType="1"/>
            </p:cNvCxnSpPr>
            <p:nvPr/>
          </p:nvCxnSpPr>
          <p:spPr bwMode="auto">
            <a:xfrm rot="16200000" flipV="1">
              <a:off x="2638" y="938"/>
              <a:ext cx="552" cy="1987"/>
            </a:xfrm>
            <a:prstGeom prst="curvedConnector4">
              <a:avLst>
                <a:gd name="adj1" fmla="val -26088"/>
                <a:gd name="adj2" fmla="val 62556"/>
              </a:avLst>
            </a:prstGeom>
            <a:noFill/>
            <a:ln w="9525">
              <a:solidFill>
                <a:schemeClr val="tx1"/>
              </a:solidFill>
              <a:round/>
              <a:headEnd/>
              <a:tailEnd type="triangle" w="med" len="med"/>
            </a:ln>
          </p:spPr>
        </p:cxnSp>
        <p:sp>
          <p:nvSpPr>
            <p:cNvPr id="53257" name="Rectangle 11"/>
            <p:cNvSpPr>
              <a:spLocks noChangeArrowheads="1"/>
            </p:cNvSpPr>
            <p:nvPr/>
          </p:nvSpPr>
          <p:spPr bwMode="auto">
            <a:xfrm>
              <a:off x="2620" y="1171"/>
              <a:ext cx="330" cy="212"/>
            </a:xfrm>
            <a:prstGeom prst="rect">
              <a:avLst/>
            </a:prstGeom>
            <a:noFill/>
            <a:ln w="9525">
              <a:noFill/>
              <a:miter lim="800000"/>
              <a:headEnd/>
              <a:tailEnd/>
            </a:ln>
          </p:spPr>
          <p:txBody>
            <a:bodyPr wrap="none">
              <a:prstTxWarp prst="textNoShape">
                <a:avLst/>
              </a:prstTxWarp>
              <a:spAutoFit/>
            </a:bodyPr>
            <a:lstStyle/>
            <a:p>
              <a:r>
                <a:rPr lang="en-US" baseline="-25000"/>
                <a:t>159</a:t>
              </a:r>
            </a:p>
          </p:txBody>
        </p:sp>
        <p:sp>
          <p:nvSpPr>
            <p:cNvPr id="53258" name="Rectangle 12"/>
            <p:cNvSpPr>
              <a:spLocks noChangeArrowheads="1"/>
            </p:cNvSpPr>
            <p:nvPr/>
          </p:nvSpPr>
          <p:spPr bwMode="auto">
            <a:xfrm>
              <a:off x="2304" y="1824"/>
              <a:ext cx="258" cy="212"/>
            </a:xfrm>
            <a:prstGeom prst="rect">
              <a:avLst/>
            </a:prstGeom>
            <a:noFill/>
            <a:ln w="9525">
              <a:noFill/>
              <a:miter lim="800000"/>
              <a:headEnd/>
              <a:tailEnd/>
            </a:ln>
          </p:spPr>
          <p:txBody>
            <a:bodyPr wrap="none">
              <a:prstTxWarp prst="textNoShape">
                <a:avLst/>
              </a:prstTxWarp>
              <a:spAutoFit/>
            </a:bodyPr>
            <a:lstStyle/>
            <a:p>
              <a:r>
                <a:rPr lang="en-US" baseline="-25000"/>
                <a:t>53</a:t>
              </a:r>
            </a:p>
          </p:txBody>
        </p:sp>
        <p:pic>
          <p:nvPicPr>
            <p:cNvPr id="53259" name="Picture 13"/>
            <p:cNvPicPr>
              <a:picLocks noChangeAspect="1" noChangeArrowheads="1"/>
            </p:cNvPicPr>
            <p:nvPr/>
          </p:nvPicPr>
          <p:blipFill>
            <a:blip r:embed="rId6"/>
            <a:srcRect/>
            <a:stretch>
              <a:fillRect/>
            </a:stretch>
          </p:blipFill>
          <p:spPr bwMode="auto">
            <a:xfrm>
              <a:off x="2064" y="2544"/>
              <a:ext cx="960" cy="960"/>
            </a:xfrm>
            <a:prstGeom prst="rect">
              <a:avLst/>
            </a:prstGeom>
            <a:noFill/>
            <a:ln w="9525">
              <a:noFill/>
              <a:miter lim="800000"/>
              <a:headEnd/>
              <a:tailEnd/>
            </a:ln>
          </p:spPr>
        </p:pic>
        <p:cxnSp>
          <p:nvCxnSpPr>
            <p:cNvPr id="53260" name="AutoShape 14"/>
            <p:cNvCxnSpPr>
              <a:cxnSpLocks noChangeShapeType="1"/>
            </p:cNvCxnSpPr>
            <p:nvPr/>
          </p:nvCxnSpPr>
          <p:spPr bwMode="auto">
            <a:xfrm rot="10800000" flipH="1" flipV="1">
              <a:off x="1008" y="1656"/>
              <a:ext cx="1536" cy="1848"/>
            </a:xfrm>
            <a:prstGeom prst="curvedConnector4">
              <a:avLst>
                <a:gd name="adj1" fmla="val -9375"/>
                <a:gd name="adj2" fmla="val 107792"/>
              </a:avLst>
            </a:prstGeom>
            <a:noFill/>
            <a:ln w="9525">
              <a:solidFill>
                <a:schemeClr val="tx1"/>
              </a:solidFill>
              <a:round/>
              <a:headEnd/>
              <a:tailEnd type="triangle" w="med" len="med"/>
            </a:ln>
          </p:spPr>
        </p:cxnSp>
        <p:cxnSp>
          <p:nvCxnSpPr>
            <p:cNvPr id="53261" name="AutoShape 16"/>
            <p:cNvCxnSpPr>
              <a:cxnSpLocks noChangeShapeType="1"/>
            </p:cNvCxnSpPr>
            <p:nvPr/>
          </p:nvCxnSpPr>
          <p:spPr bwMode="auto">
            <a:xfrm rot="10800000">
              <a:off x="1464" y="2112"/>
              <a:ext cx="600" cy="912"/>
            </a:xfrm>
            <a:prstGeom prst="curvedConnector2">
              <a:avLst/>
            </a:prstGeom>
            <a:noFill/>
            <a:ln w="9525">
              <a:solidFill>
                <a:schemeClr val="tx1"/>
              </a:solidFill>
              <a:round/>
              <a:headEnd/>
              <a:tailEnd type="triangle" w="med" len="med"/>
            </a:ln>
          </p:spPr>
        </p:cxnSp>
        <p:cxnSp>
          <p:nvCxnSpPr>
            <p:cNvPr id="53262" name="AutoShape 18"/>
            <p:cNvCxnSpPr>
              <a:cxnSpLocks noChangeShapeType="1"/>
            </p:cNvCxnSpPr>
            <p:nvPr/>
          </p:nvCxnSpPr>
          <p:spPr bwMode="auto">
            <a:xfrm flipH="1">
              <a:off x="2544" y="1704"/>
              <a:ext cx="1862" cy="1800"/>
            </a:xfrm>
            <a:prstGeom prst="curvedConnector4">
              <a:avLst>
                <a:gd name="adj1" fmla="val -7731"/>
                <a:gd name="adj2" fmla="val 108000"/>
              </a:avLst>
            </a:prstGeom>
            <a:noFill/>
            <a:ln w="9525">
              <a:solidFill>
                <a:schemeClr val="tx1"/>
              </a:solidFill>
              <a:round/>
              <a:headEnd/>
              <a:tailEnd type="triangle" w="med" len="med"/>
            </a:ln>
          </p:spPr>
        </p:cxnSp>
        <p:cxnSp>
          <p:nvCxnSpPr>
            <p:cNvPr id="53263" name="AutoShape 19"/>
            <p:cNvCxnSpPr>
              <a:cxnSpLocks noChangeShapeType="1"/>
            </p:cNvCxnSpPr>
            <p:nvPr/>
          </p:nvCxnSpPr>
          <p:spPr bwMode="auto">
            <a:xfrm flipV="1">
              <a:off x="3024" y="2208"/>
              <a:ext cx="883" cy="816"/>
            </a:xfrm>
            <a:prstGeom prst="curvedConnector2">
              <a:avLst/>
            </a:prstGeom>
            <a:noFill/>
            <a:ln w="9525">
              <a:solidFill>
                <a:schemeClr val="tx1"/>
              </a:solidFill>
              <a:round/>
              <a:headEnd/>
              <a:tailEnd type="triangle" w="med" len="med"/>
            </a:ln>
          </p:spPr>
        </p:cxnSp>
        <p:sp>
          <p:nvSpPr>
            <p:cNvPr id="53264" name="Rectangle 20"/>
            <p:cNvSpPr>
              <a:spLocks noChangeArrowheads="1"/>
            </p:cNvSpPr>
            <p:nvPr/>
          </p:nvSpPr>
          <p:spPr bwMode="auto">
            <a:xfrm>
              <a:off x="699" y="2701"/>
              <a:ext cx="258" cy="212"/>
            </a:xfrm>
            <a:prstGeom prst="rect">
              <a:avLst/>
            </a:prstGeom>
            <a:noFill/>
            <a:ln w="9525">
              <a:noFill/>
              <a:miter lim="800000"/>
              <a:headEnd/>
              <a:tailEnd/>
            </a:ln>
          </p:spPr>
          <p:txBody>
            <a:bodyPr wrap="none">
              <a:prstTxWarp prst="textNoShape">
                <a:avLst/>
              </a:prstTxWarp>
              <a:spAutoFit/>
            </a:bodyPr>
            <a:lstStyle/>
            <a:p>
              <a:r>
                <a:rPr lang="en-US" baseline="-25000"/>
                <a:t>34</a:t>
              </a:r>
            </a:p>
          </p:txBody>
        </p:sp>
        <p:sp>
          <p:nvSpPr>
            <p:cNvPr id="53265" name="Rectangle 21"/>
            <p:cNvSpPr>
              <a:spLocks noChangeArrowheads="1"/>
            </p:cNvSpPr>
            <p:nvPr/>
          </p:nvSpPr>
          <p:spPr bwMode="auto">
            <a:xfrm>
              <a:off x="1386" y="2562"/>
              <a:ext cx="258" cy="212"/>
            </a:xfrm>
            <a:prstGeom prst="rect">
              <a:avLst/>
            </a:prstGeom>
            <a:noFill/>
            <a:ln w="9525">
              <a:noFill/>
              <a:miter lim="800000"/>
              <a:headEnd/>
              <a:tailEnd/>
            </a:ln>
          </p:spPr>
          <p:txBody>
            <a:bodyPr wrap="none">
              <a:prstTxWarp prst="textNoShape">
                <a:avLst/>
              </a:prstTxWarp>
              <a:spAutoFit/>
            </a:bodyPr>
            <a:lstStyle/>
            <a:p>
              <a:r>
                <a:rPr lang="en-US" baseline="-25000"/>
                <a:t>18</a:t>
              </a:r>
            </a:p>
          </p:txBody>
        </p:sp>
        <p:sp>
          <p:nvSpPr>
            <p:cNvPr id="53266" name="Rectangle 22"/>
            <p:cNvSpPr>
              <a:spLocks noChangeArrowheads="1"/>
            </p:cNvSpPr>
            <p:nvPr/>
          </p:nvSpPr>
          <p:spPr bwMode="auto">
            <a:xfrm>
              <a:off x="3264" y="2614"/>
              <a:ext cx="258" cy="212"/>
            </a:xfrm>
            <a:prstGeom prst="rect">
              <a:avLst/>
            </a:prstGeom>
            <a:noFill/>
            <a:ln w="9525">
              <a:noFill/>
              <a:miter lim="800000"/>
              <a:headEnd/>
              <a:tailEnd/>
            </a:ln>
          </p:spPr>
          <p:txBody>
            <a:bodyPr wrap="none">
              <a:prstTxWarp prst="textNoShape">
                <a:avLst/>
              </a:prstTxWarp>
              <a:spAutoFit/>
            </a:bodyPr>
            <a:lstStyle/>
            <a:p>
              <a:r>
                <a:rPr lang="en-US" baseline="-25000"/>
                <a:t>17</a:t>
              </a:r>
            </a:p>
          </p:txBody>
        </p:sp>
        <p:sp>
          <p:nvSpPr>
            <p:cNvPr id="53267" name="Rectangle 23"/>
            <p:cNvSpPr>
              <a:spLocks noChangeArrowheads="1"/>
            </p:cNvSpPr>
            <p:nvPr/>
          </p:nvSpPr>
          <p:spPr bwMode="auto">
            <a:xfrm>
              <a:off x="4032" y="3072"/>
              <a:ext cx="258" cy="212"/>
            </a:xfrm>
            <a:prstGeom prst="rect">
              <a:avLst/>
            </a:prstGeom>
            <a:noFill/>
            <a:ln w="9525">
              <a:noFill/>
              <a:miter lim="800000"/>
              <a:headEnd/>
              <a:tailEnd/>
            </a:ln>
          </p:spPr>
          <p:txBody>
            <a:bodyPr wrap="none">
              <a:prstTxWarp prst="textNoShape">
                <a:avLst/>
              </a:prstTxWarp>
              <a:spAutoFit/>
            </a:bodyPr>
            <a:lstStyle/>
            <a:p>
              <a:r>
                <a:rPr lang="en-US" baseline="-25000"/>
                <a:t>12</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3"/>
          <p:cNvSpPr>
            <a:spLocks noGrp="1" noChangeArrowheads="1"/>
          </p:cNvSpPr>
          <p:nvPr>
            <p:ph type="title"/>
          </p:nvPr>
        </p:nvSpPr>
        <p:spPr>
          <a:xfrm>
            <a:off x="762000" y="533400"/>
            <a:ext cx="7772400" cy="1143000"/>
          </a:xfrm>
          <a:noFill/>
        </p:spPr>
        <p:txBody>
          <a:bodyPr/>
          <a:lstStyle/>
          <a:p>
            <a:pPr eaLnBrk="1" hangingPunct="1"/>
            <a:r>
              <a:rPr lang="en-US">
                <a:solidFill>
                  <a:srgbClr val="0D30FF"/>
                </a:solidFill>
                <a:latin typeface="Comic Sans MS" charset="0"/>
              </a:rPr>
              <a:t>Classical Ordinal Rank Aggregation Problem</a:t>
            </a:r>
            <a:endParaRPr lang="en-US"/>
          </a:p>
        </p:txBody>
      </p:sp>
      <p:pic>
        <p:nvPicPr>
          <p:cNvPr id="52227" name="Picture 9" descr="ordinal_rank"/>
          <p:cNvPicPr>
            <a:picLocks noGrp="1" noChangeAspect="1" noChangeArrowheads="1"/>
          </p:cNvPicPr>
          <p:nvPr>
            <p:ph idx="1"/>
          </p:nvPr>
        </p:nvPicPr>
        <p:blipFill>
          <a:blip r:embed="rId3"/>
          <a:srcRect/>
          <a:stretch>
            <a:fillRect/>
          </a:stretch>
        </p:blipFill>
        <p:spPr>
          <a:xfrm>
            <a:off x="762000" y="2362200"/>
            <a:ext cx="7772400" cy="3267075"/>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14400" y="152400"/>
            <a:ext cx="7772400" cy="1143000"/>
          </a:xfrm>
          <a:noFill/>
        </p:spPr>
        <p:txBody>
          <a:bodyPr/>
          <a:lstStyle/>
          <a:p>
            <a:pPr eaLnBrk="1" hangingPunct="1"/>
            <a:r>
              <a:rPr lang="en-US">
                <a:solidFill>
                  <a:srgbClr val="0D30FF"/>
                </a:solidFill>
                <a:latin typeface="Comic Sans MS" charset="0"/>
              </a:rPr>
              <a:t>Rank Aggregation Problem</a:t>
            </a:r>
            <a:endParaRPr lang="en-US"/>
          </a:p>
        </p:txBody>
      </p:sp>
      <p:pic>
        <p:nvPicPr>
          <p:cNvPr id="54275" name="Picture 3" descr="rankaggregation"/>
          <p:cNvPicPr>
            <a:picLocks noGrp="1" noChangeAspect="1" noChangeArrowheads="1"/>
          </p:cNvPicPr>
          <p:nvPr>
            <p:ph idx="1"/>
          </p:nvPr>
        </p:nvPicPr>
        <p:blipFill>
          <a:blip r:embed="rId3"/>
          <a:srcRect/>
          <a:stretch>
            <a:fillRect/>
          </a:stretch>
        </p:blipFill>
        <p:spPr>
          <a:xfrm>
            <a:off x="533400" y="1371600"/>
            <a:ext cx="8229600" cy="4803775"/>
          </a:xfrm>
        </p:spPr>
      </p:pic>
      <p:sp>
        <p:nvSpPr>
          <p:cNvPr id="54276" name="Rectangle 4"/>
          <p:cNvSpPr>
            <a:spLocks noChangeArrowheads="1"/>
          </p:cNvSpPr>
          <p:nvPr/>
        </p:nvSpPr>
        <p:spPr bwMode="auto">
          <a:xfrm>
            <a:off x="2438400" y="6019800"/>
            <a:ext cx="3927475" cy="457200"/>
          </a:xfrm>
          <a:prstGeom prst="rect">
            <a:avLst/>
          </a:prstGeom>
          <a:noFill/>
          <a:ln w="9525">
            <a:noFill/>
            <a:miter lim="800000"/>
            <a:headEnd/>
            <a:tailEnd/>
          </a:ln>
        </p:spPr>
        <p:txBody>
          <a:bodyPr wrap="none">
            <a:prstTxWarp prst="textNoShape">
              <a:avLst/>
            </a:prstTxWarp>
            <a:spAutoFit/>
          </a:bodyPr>
          <a:lstStyle/>
          <a:p>
            <a:r>
              <a:rPr lang="en-US" i="1">
                <a:solidFill>
                  <a:schemeClr val="hlink"/>
                </a:solidFill>
              </a:rPr>
              <a:t>Utility</a:t>
            </a:r>
            <a:r>
              <a:rPr lang="en-US">
                <a:solidFill>
                  <a:schemeClr val="hlink"/>
                </a:solidFill>
              </a:rPr>
              <a:t> theory for preference.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1143000"/>
          </a:xfrm>
          <a:noFill/>
        </p:spPr>
        <p:txBody>
          <a:bodyPr/>
          <a:lstStyle/>
          <a:p>
            <a:pPr eaLnBrk="1" hangingPunct="1"/>
            <a:r>
              <a:rPr lang="en-US">
                <a:solidFill>
                  <a:srgbClr val="0D30FF"/>
                </a:solidFill>
                <a:latin typeface="Comic Sans MS" charset="0"/>
              </a:rPr>
              <a:t>Answer: Not Always!</a:t>
            </a:r>
            <a:endParaRPr lang="en-US"/>
          </a:p>
        </p:txBody>
      </p:sp>
      <p:pic>
        <p:nvPicPr>
          <p:cNvPr id="56323" name="Picture 5" descr="Noglobal"/>
          <p:cNvPicPr>
            <a:picLocks noGrp="1" noChangeAspect="1" noChangeArrowheads="1"/>
          </p:cNvPicPr>
          <p:nvPr>
            <p:ph idx="1"/>
          </p:nvPr>
        </p:nvPicPr>
        <p:blipFill>
          <a:blip r:embed="rId3"/>
          <a:srcRect/>
          <a:stretch>
            <a:fillRect/>
          </a:stretch>
        </p:blipFill>
        <p:spPr>
          <a:xfrm>
            <a:off x="685800" y="1371600"/>
            <a:ext cx="8001000" cy="5229225"/>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838200" y="228600"/>
            <a:ext cx="7772400" cy="1143000"/>
          </a:xfrm>
          <a:noFill/>
        </p:spPr>
        <p:txBody>
          <a:bodyPr/>
          <a:lstStyle/>
          <a:p>
            <a:pPr eaLnBrk="1" hangingPunct="1"/>
            <a:r>
              <a:rPr lang="en-US">
                <a:solidFill>
                  <a:srgbClr val="0D30FF"/>
                </a:solidFill>
                <a:latin typeface="Comic Sans MS" charset="0"/>
              </a:rPr>
              <a:t>Triangular Transitivity</a:t>
            </a:r>
            <a:r>
              <a:rPr lang="en-US"/>
              <a:t> </a:t>
            </a:r>
          </a:p>
        </p:txBody>
      </p:sp>
      <p:pic>
        <p:nvPicPr>
          <p:cNvPr id="58371" name="Picture 8" descr="transitivity"/>
          <p:cNvPicPr>
            <a:picLocks noGrp="1" noChangeAspect="1" noChangeArrowheads="1"/>
          </p:cNvPicPr>
          <p:nvPr>
            <p:ph idx="1"/>
          </p:nvPr>
        </p:nvPicPr>
        <p:blipFill>
          <a:blip r:embed="rId3"/>
          <a:srcRect/>
          <a:stretch>
            <a:fillRect/>
          </a:stretch>
        </p:blipFill>
        <p:spPr>
          <a:xfrm>
            <a:off x="228600" y="1143000"/>
            <a:ext cx="8915400" cy="4953000"/>
          </a:xfrm>
        </p:spPr>
      </p:pic>
      <p:sp>
        <p:nvSpPr>
          <p:cNvPr id="58372" name="Rectangle 9"/>
          <p:cNvSpPr>
            <a:spLocks noChangeArrowheads="1"/>
          </p:cNvSpPr>
          <p:nvPr/>
        </p:nvSpPr>
        <p:spPr bwMode="auto">
          <a:xfrm>
            <a:off x="1981200" y="5638800"/>
            <a:ext cx="6172200" cy="822325"/>
          </a:xfrm>
          <a:prstGeom prst="rect">
            <a:avLst/>
          </a:prstGeom>
          <a:noFill/>
          <a:ln w="9525">
            <a:noFill/>
            <a:miter lim="800000"/>
            <a:headEnd/>
            <a:tailEnd/>
          </a:ln>
        </p:spPr>
        <p:txBody>
          <a:bodyPr>
            <a:prstTxWarp prst="textNoShape">
              <a:avLst/>
            </a:prstTxWarp>
            <a:spAutoFit/>
          </a:bodyPr>
          <a:lstStyle/>
          <a:p>
            <a:r>
              <a:rPr lang="en-US">
                <a:solidFill>
                  <a:schemeClr val="hlink"/>
                </a:solidFill>
              </a:rPr>
              <a:t>Ordinal intransitivity</a:t>
            </a:r>
            <a:r>
              <a:rPr lang="en-US"/>
              <a:t>: </a:t>
            </a:r>
            <a:r>
              <a:rPr lang="en-US" i="1"/>
              <a:t>a&gt;b&gt;c&gt;a</a:t>
            </a:r>
            <a:endParaRPr lang="en-US"/>
          </a:p>
          <a:p>
            <a:r>
              <a:rPr lang="en-US">
                <a:solidFill>
                  <a:schemeClr val="hlink"/>
                </a:solidFill>
              </a:rPr>
              <a:t>Cardinal intransitivity</a:t>
            </a:r>
            <a:r>
              <a:rPr lang="en-US"/>
              <a:t>: </a:t>
            </a:r>
            <a:r>
              <a:rPr lang="en-US" i="1"/>
              <a:t>w</a:t>
            </a:r>
            <a:r>
              <a:rPr lang="en-US" i="1" baseline="-25000"/>
              <a:t>ab</a:t>
            </a:r>
            <a:r>
              <a:rPr lang="en-US" i="1"/>
              <a:t>+w</a:t>
            </a:r>
            <a:r>
              <a:rPr lang="en-US" i="1" baseline="-25000"/>
              <a:t>bc</a:t>
            </a:r>
            <a:r>
              <a:rPr lang="en-US" i="1"/>
              <a:t>+w</a:t>
            </a:r>
            <a:r>
              <a:rPr lang="en-US" i="1" baseline="-25000"/>
              <a:t>ca</a:t>
            </a:r>
            <a:r>
              <a:rPr lang="en-US" i="1"/>
              <a:t> </a:t>
            </a:r>
            <a:r>
              <a:rPr lang="en-US" i="1">
                <a:sym typeface="Symbol" charset="2"/>
              </a:rPr>
              <a:t> 0</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itle 1"/>
          <p:cNvSpPr>
            <a:spLocks noGrp="1"/>
          </p:cNvSpPr>
          <p:nvPr>
            <p:ph type="title"/>
          </p:nvPr>
        </p:nvSpPr>
        <p:spPr>
          <a:xfrm>
            <a:off x="0" y="457200"/>
            <a:ext cx="8991600" cy="762000"/>
          </a:xfrm>
        </p:spPr>
        <p:txBody>
          <a:bodyPr anchor="b"/>
          <a:lstStyle/>
          <a:p>
            <a:pPr eaLnBrk="1" hangingPunct="1"/>
            <a:r>
              <a:rPr lang="en-US" sz="3000">
                <a:solidFill>
                  <a:srgbClr val="0D30FF"/>
                </a:solidFill>
                <a:latin typeface="Comic Sans MS" charset="0"/>
              </a:rPr>
              <a:t>Hodge Decomposition: Matrix Theoretic</a:t>
            </a:r>
            <a:endParaRPr lang="en-US"/>
          </a:p>
        </p:txBody>
      </p:sp>
      <p:pic>
        <p:nvPicPr>
          <p:cNvPr id="60419" name="Picture 22" descr="Hodge_matrix"/>
          <p:cNvPicPr>
            <a:picLocks noGrp="1" noChangeAspect="1" noChangeArrowheads="1"/>
          </p:cNvPicPr>
          <p:nvPr>
            <p:ph idx="1"/>
          </p:nvPr>
        </p:nvPicPr>
        <p:blipFill>
          <a:blip r:embed="rId3"/>
          <a:srcRect/>
          <a:stretch>
            <a:fillRect/>
          </a:stretch>
        </p:blipFill>
        <p:spPr>
          <a:xfrm>
            <a:off x="457200" y="1676400"/>
            <a:ext cx="8458200" cy="4471988"/>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itle 1"/>
          <p:cNvSpPr>
            <a:spLocks noGrp="1"/>
          </p:cNvSpPr>
          <p:nvPr>
            <p:ph type="title"/>
          </p:nvPr>
        </p:nvSpPr>
        <p:spPr>
          <a:xfrm>
            <a:off x="0" y="457200"/>
            <a:ext cx="8991600" cy="762000"/>
          </a:xfrm>
        </p:spPr>
        <p:txBody>
          <a:bodyPr anchor="b"/>
          <a:lstStyle/>
          <a:p>
            <a:pPr eaLnBrk="1" hangingPunct="1"/>
            <a:r>
              <a:rPr lang="en-US" sz="3000">
                <a:solidFill>
                  <a:srgbClr val="0D30FF"/>
                </a:solidFill>
                <a:latin typeface="Comic Sans MS" charset="0"/>
              </a:rPr>
              <a:t>Hodge Decomposition: Graph Theoretic</a:t>
            </a:r>
            <a:endParaRPr lang="en-US"/>
          </a:p>
        </p:txBody>
      </p:sp>
      <p:pic>
        <p:nvPicPr>
          <p:cNvPr id="62467" name="Picture 5" descr="Hodge_graph"/>
          <p:cNvPicPr>
            <a:picLocks noGrp="1" noChangeAspect="1" noChangeArrowheads="1"/>
          </p:cNvPicPr>
          <p:nvPr>
            <p:ph idx="1"/>
          </p:nvPr>
        </p:nvPicPr>
        <p:blipFill>
          <a:blip r:embed="rId3"/>
          <a:srcRect/>
          <a:stretch>
            <a:fillRect/>
          </a:stretch>
        </p:blipFill>
        <p:spPr>
          <a:xfrm>
            <a:off x="609600" y="1752600"/>
            <a:ext cx="8001000" cy="3810000"/>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64515" name="Rectangle 3"/>
          <p:cNvSpPr>
            <a:spLocks noGrp="1" noChangeArrowheads="1"/>
          </p:cNvSpPr>
          <p:nvPr>
            <p:ph type="title"/>
          </p:nvPr>
        </p:nvSpPr>
        <p:spPr>
          <a:xfrm>
            <a:off x="0" y="228600"/>
            <a:ext cx="9144000" cy="1143000"/>
          </a:xfrm>
        </p:spPr>
        <p:txBody>
          <a:bodyPr/>
          <a:lstStyle/>
          <a:p>
            <a:pPr eaLnBrk="1" hangingPunct="1"/>
            <a:r>
              <a:rPr lang="en-US" altLang="ja-JP" sz="3200">
                <a:solidFill>
                  <a:srgbClr val="0D30FF"/>
                </a:solidFill>
                <a:latin typeface="Comic Sans MS" charset="0"/>
                <a:ea typeface="宋体" charset="-122"/>
                <a:cs typeface="宋体" charset="-122"/>
              </a:rPr>
              <a:t>1-D Hodge (Helmoholz) Decomposition </a:t>
            </a:r>
            <a:br>
              <a:rPr lang="en-US" altLang="ja-JP" sz="3200">
                <a:solidFill>
                  <a:srgbClr val="0D30FF"/>
                </a:solidFill>
                <a:latin typeface="Comic Sans MS" charset="0"/>
                <a:ea typeface="宋体" charset="-122"/>
                <a:cs typeface="宋体" charset="-122"/>
              </a:rPr>
            </a:br>
            <a:r>
              <a:rPr lang="en-US" altLang="ja-JP" sz="3200">
                <a:solidFill>
                  <a:srgbClr val="0D30FF"/>
                </a:solidFill>
                <a:latin typeface="Comic Sans MS" charset="0"/>
                <a:ea typeface="宋体" charset="-122"/>
                <a:cs typeface="宋体" charset="-122"/>
              </a:rPr>
              <a:t>Cartoon</a:t>
            </a:r>
            <a:endParaRPr lang="en-US">
              <a:solidFill>
                <a:srgbClr val="0D30FF"/>
              </a:solidFill>
            </a:endParaRPr>
          </a:p>
        </p:txBody>
      </p:sp>
      <p:pic>
        <p:nvPicPr>
          <p:cNvPr id="64516" name="Picture 8" descr="hodge_cartoon"/>
          <p:cNvPicPr>
            <a:picLocks noGrp="1" noChangeAspect="1" noChangeArrowheads="1"/>
          </p:cNvPicPr>
          <p:nvPr>
            <p:ph idx="1"/>
          </p:nvPr>
        </p:nvPicPr>
        <p:blipFill>
          <a:blip r:embed="rId3"/>
          <a:srcRect/>
          <a:stretch>
            <a:fillRect/>
          </a:stretch>
        </p:blipFill>
        <p:spPr>
          <a:xfrm>
            <a:off x="914400" y="1447800"/>
            <a:ext cx="7281863" cy="4114800"/>
          </a:xfrm>
        </p:spPr>
      </p:pic>
      <p:sp>
        <p:nvSpPr>
          <p:cNvPr id="64517" name="Rectangle 9"/>
          <p:cNvSpPr>
            <a:spLocks noChangeArrowheads="1"/>
          </p:cNvSpPr>
          <p:nvPr/>
        </p:nvSpPr>
        <p:spPr bwMode="auto">
          <a:xfrm>
            <a:off x="5029200" y="6019800"/>
            <a:ext cx="3200400" cy="336550"/>
          </a:xfrm>
          <a:prstGeom prst="rect">
            <a:avLst/>
          </a:prstGeom>
          <a:noFill/>
          <a:ln w="9525">
            <a:noFill/>
            <a:miter lim="800000"/>
            <a:headEnd/>
            <a:tailEnd/>
          </a:ln>
        </p:spPr>
        <p:txBody>
          <a:bodyPr>
            <a:prstTxWarp prst="textNoShape">
              <a:avLst/>
            </a:prstTxWarp>
            <a:spAutoFit/>
          </a:bodyPr>
          <a:lstStyle/>
          <a:p>
            <a:r>
              <a:rPr lang="en-US" sz="1600">
                <a:solidFill>
                  <a:schemeClr val="folHlink"/>
                </a:solidFill>
              </a:rPr>
              <a:t>Courtesy of Asu Ozdaglar, MIT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7"/>
          <p:cNvSpPr>
            <a:spLocks noGrp="1" noChangeArrowheads="1"/>
          </p:cNvSpPr>
          <p:nvPr>
            <p:ph type="title"/>
          </p:nvPr>
        </p:nvSpPr>
        <p:spPr>
          <a:xfrm>
            <a:off x="762000" y="1600200"/>
            <a:ext cx="7772400" cy="1143000"/>
          </a:xfrm>
        </p:spPr>
        <p:txBody>
          <a:bodyPr/>
          <a:lstStyle/>
          <a:p>
            <a:pPr eaLnBrk="1" hangingPunct="1"/>
            <a:r>
              <a:rPr lang="en-US" altLang="zh-CN" sz="3800" dirty="0" smtClean="0">
                <a:solidFill>
                  <a:srgbClr val="0D30FF"/>
                </a:solidFill>
                <a:latin typeface="Comic Sans MS" charset="0"/>
                <a:ea typeface="宋体" charset="-122"/>
                <a:cs typeface="宋体" charset="-122"/>
              </a:rPr>
              <a:t>Combinatorial Hodge </a:t>
            </a:r>
            <a:r>
              <a:rPr lang="en-US" altLang="zh-CN" sz="3800" dirty="0">
                <a:solidFill>
                  <a:srgbClr val="0D30FF"/>
                </a:solidFill>
                <a:latin typeface="Comic Sans MS" charset="0"/>
                <a:ea typeface="宋体" charset="-122"/>
                <a:cs typeface="宋体" charset="-122"/>
              </a:rPr>
              <a:t>Theory: </a:t>
            </a:r>
            <a:br>
              <a:rPr lang="en-US" altLang="zh-CN" sz="3800" dirty="0">
                <a:solidFill>
                  <a:srgbClr val="0D30FF"/>
                </a:solidFill>
                <a:latin typeface="Comic Sans MS" charset="0"/>
                <a:ea typeface="宋体" charset="-122"/>
                <a:cs typeface="宋体" charset="-122"/>
              </a:rPr>
            </a:br>
            <a:r>
              <a:rPr lang="en-US" altLang="zh-CN" sz="3800" dirty="0">
                <a:solidFill>
                  <a:srgbClr val="0D30FF"/>
                </a:solidFill>
                <a:latin typeface="Comic Sans MS" charset="0"/>
              </a:rPr>
              <a:t>Geometric Analysis on Graphs (and Complexes)</a:t>
            </a:r>
            <a:endParaRPr lang="en-US" dirty="0"/>
          </a:p>
        </p:txBody>
      </p:sp>
      <p:sp>
        <p:nvSpPr>
          <p:cNvPr id="67587" name="Rectangle 8"/>
          <p:cNvSpPr>
            <a:spLocks noChangeArrowheads="1"/>
          </p:cNvSpPr>
          <p:nvPr/>
        </p:nvSpPr>
        <p:spPr bwMode="auto">
          <a:xfrm>
            <a:off x="762000" y="3581400"/>
            <a:ext cx="7772400" cy="1143000"/>
          </a:xfrm>
          <a:prstGeom prst="rect">
            <a:avLst/>
          </a:prstGeom>
          <a:noFill/>
          <a:ln w="9525">
            <a:noFill/>
            <a:miter lim="800000"/>
            <a:headEnd/>
            <a:tailEnd/>
          </a:ln>
        </p:spPr>
        <p:txBody>
          <a:bodyPr anchor="ctr">
            <a:prstTxWarp prst="textNoShape">
              <a:avLst/>
            </a:prstTxWarp>
          </a:bodyPr>
          <a:lstStyle/>
          <a:p>
            <a:pPr algn="ctr" eaLnBrk="1" hangingPunct="1"/>
            <a:r>
              <a:rPr lang="zh-CN" altLang="en-US" sz="3800">
                <a:solidFill>
                  <a:srgbClr val="0D30FF"/>
                </a:solidFill>
                <a:latin typeface="华文楷体" charset="-122"/>
                <a:ea typeface="华文楷体" charset="-122"/>
                <a:cs typeface="华文楷体" charset="-122"/>
              </a:rPr>
              <a:t>图</a:t>
            </a:r>
            <a:r>
              <a:rPr lang="en-US" altLang="zh-CN" sz="3800">
                <a:solidFill>
                  <a:srgbClr val="0D30FF"/>
                </a:solidFill>
                <a:latin typeface="华文楷体" charset="-122"/>
                <a:ea typeface="华文楷体" charset="-122"/>
                <a:cs typeface="华文楷体" charset="-122"/>
              </a:rPr>
              <a:t>(</a:t>
            </a:r>
            <a:r>
              <a:rPr lang="zh-CN" altLang="en-US" sz="3800">
                <a:solidFill>
                  <a:srgbClr val="0D30FF"/>
                </a:solidFill>
                <a:latin typeface="华文楷体" charset="-122"/>
                <a:ea typeface="华文楷体" charset="-122"/>
                <a:cs typeface="华文楷体" charset="-122"/>
              </a:rPr>
              <a:t>复形</a:t>
            </a:r>
            <a:r>
              <a:rPr lang="en-US" altLang="zh-CN" sz="3800">
                <a:solidFill>
                  <a:srgbClr val="0D30FF"/>
                </a:solidFill>
                <a:latin typeface="华文楷体" charset="-122"/>
                <a:ea typeface="华文楷体" charset="-122"/>
                <a:cs typeface="华文楷体" charset="-122"/>
              </a:rPr>
              <a:t>)</a:t>
            </a:r>
            <a:r>
              <a:rPr lang="zh-CN" altLang="en-US" sz="3800">
                <a:solidFill>
                  <a:srgbClr val="0D30FF"/>
                </a:solidFill>
                <a:latin typeface="华文楷体" charset="-122"/>
                <a:ea typeface="华文楷体" charset="-122"/>
                <a:cs typeface="华文楷体" charset="-122"/>
              </a:rPr>
              <a:t>上的几何分析</a:t>
            </a:r>
            <a:endParaRPr lang="en-US" sz="4400">
              <a:solidFill>
                <a:schemeClr val="tx2"/>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0"/>
            <a:ext cx="7772400" cy="1143000"/>
          </a:xfrm>
        </p:spPr>
        <p:txBody>
          <a:bodyPr/>
          <a:lstStyle/>
          <a:p>
            <a:pPr eaLnBrk="1" hangingPunct="1"/>
            <a:r>
              <a:rPr lang="en-US" altLang="zh-CN" sz="3600" smtClean="0">
                <a:solidFill>
                  <a:srgbClr val="0D30FF"/>
                </a:solidFill>
                <a:latin typeface="Comic Sans MS" charset="0"/>
                <a:ea typeface="宋体" charset="-122"/>
                <a:cs typeface="宋体" charset="-122"/>
              </a:rPr>
              <a:t>Hodge Decomposition</a:t>
            </a:r>
            <a:r>
              <a:rPr lang="en-US" altLang="zh-CN" sz="3600" smtClean="0">
                <a:solidFill>
                  <a:schemeClr val="hlink"/>
                </a:solidFill>
                <a:latin typeface="华文楷体" charset="-122"/>
                <a:ea typeface="宋体" charset="-122"/>
                <a:cs typeface="宋体" charset="-122"/>
              </a:rPr>
              <a:t> </a:t>
            </a:r>
            <a:endParaRPr lang="en-US" altLang="zh-CN" sz="3600" smtClean="0">
              <a:solidFill>
                <a:schemeClr val="hlink"/>
              </a:solidFill>
              <a:latin typeface="华文楷体" charset="-122"/>
              <a:ea typeface="华文楷体" charset="-122"/>
              <a:cs typeface="华文楷体" charset="-122"/>
            </a:endParaRPr>
          </a:p>
        </p:txBody>
      </p:sp>
      <p:sp>
        <p:nvSpPr>
          <p:cNvPr id="20483" name="Rectangle 14"/>
          <p:cNvSpPr>
            <a:spLocks noGrp="1" noChangeArrowheads="1"/>
          </p:cNvSpPr>
          <p:nvPr>
            <p:ph type="body" idx="1"/>
          </p:nvPr>
        </p:nvSpPr>
        <p:spPr/>
        <p:txBody>
          <a:bodyPr/>
          <a:lstStyle/>
          <a:p>
            <a:pPr eaLnBrk="1" hangingPunct="1"/>
            <a:endParaRPr lang="en-US"/>
          </a:p>
        </p:txBody>
      </p:sp>
      <p:pic>
        <p:nvPicPr>
          <p:cNvPr id="20484" name="Picture 15" descr="HodgeDecomp3"/>
          <p:cNvPicPr>
            <a:picLocks noChangeAspect="1" noChangeArrowheads="1"/>
          </p:cNvPicPr>
          <p:nvPr/>
        </p:nvPicPr>
        <p:blipFill>
          <a:blip r:embed="rId3"/>
          <a:srcRect/>
          <a:stretch>
            <a:fillRect/>
          </a:stretch>
        </p:blipFill>
        <p:spPr bwMode="auto">
          <a:xfrm>
            <a:off x="533400" y="1295400"/>
            <a:ext cx="7994650" cy="5218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Rectangle 7"/>
          <p:cNvSpPr>
            <a:spLocks noGrp="1" noChangeArrowheads="1"/>
          </p:cNvSpPr>
          <p:nvPr>
            <p:ph type="title"/>
          </p:nvPr>
        </p:nvSpPr>
        <p:spPr>
          <a:xfrm>
            <a:off x="838200" y="381000"/>
            <a:ext cx="7772400" cy="1905000"/>
          </a:xfrm>
        </p:spPr>
        <p:txBody>
          <a:bodyPr/>
          <a:lstStyle/>
          <a:p>
            <a:pPr eaLnBrk="1" hangingPunct="1"/>
            <a:r>
              <a:rPr lang="en-US" altLang="zh-CN" sz="3800" dirty="0">
                <a:solidFill>
                  <a:srgbClr val="0D30FF"/>
                </a:solidFill>
                <a:latin typeface="Comic Sans MS" charset="0"/>
                <a:ea typeface="宋体" charset="-122"/>
                <a:cs typeface="宋体" charset="-122"/>
              </a:rPr>
              <a:t>Combinatorial Hodge </a:t>
            </a:r>
            <a:r>
              <a:rPr lang="en-US" altLang="zh-CN" sz="3800" dirty="0" smtClean="0">
                <a:solidFill>
                  <a:srgbClr val="0D30FF"/>
                </a:solidFill>
                <a:latin typeface="Comic Sans MS" charset="0"/>
                <a:ea typeface="宋体" charset="-122"/>
                <a:cs typeface="宋体" charset="-122"/>
              </a:rPr>
              <a:t>Theory</a:t>
            </a:r>
            <a:endParaRPr lang="en-US" dirty="0"/>
          </a:p>
        </p:txBody>
      </p:sp>
      <p:sp>
        <p:nvSpPr>
          <p:cNvPr id="66563" name="TextBox 3"/>
          <p:cNvSpPr txBox="1">
            <a:spLocks noChangeArrowheads="1"/>
          </p:cNvSpPr>
          <p:nvPr/>
        </p:nvSpPr>
        <p:spPr bwMode="auto">
          <a:xfrm>
            <a:off x="457200" y="2590800"/>
            <a:ext cx="8456613" cy="3416300"/>
          </a:xfrm>
          <a:prstGeom prst="rect">
            <a:avLst/>
          </a:prstGeom>
          <a:noFill/>
          <a:ln w="9525">
            <a:noFill/>
            <a:miter lim="800000"/>
            <a:headEnd/>
            <a:tailEnd/>
          </a:ln>
        </p:spPr>
        <p:txBody>
          <a:bodyPr wrap="none">
            <a:prstTxWarp prst="textNoShape">
              <a:avLst/>
            </a:prstTxWarp>
            <a:spAutoFit/>
          </a:bodyPr>
          <a:lstStyle/>
          <a:p>
            <a:pPr>
              <a:buFont typeface="Wingdings" charset="2"/>
              <a:buChar char="Ø"/>
            </a:pPr>
            <a:r>
              <a:rPr lang="en-US"/>
              <a:t> Build a simplicial complex (Graph as 1-skeleton) from data</a:t>
            </a:r>
          </a:p>
          <a:p>
            <a:pPr lvl="1">
              <a:buFont typeface="Courier New" charset="0"/>
              <a:buChar char="o"/>
            </a:pPr>
            <a:r>
              <a:rPr lang="en-US"/>
              <a:t> Clique complex (Cech, Vietoris-Rips, Witness, …)</a:t>
            </a:r>
          </a:p>
          <a:p>
            <a:pPr>
              <a:buFont typeface="Wingdings" charset="2"/>
              <a:buChar char="Ø"/>
            </a:pPr>
            <a:r>
              <a:rPr lang="en-US"/>
              <a:t> Functions on simplicial complex as alternating forms</a:t>
            </a:r>
          </a:p>
          <a:p>
            <a:pPr lvl="1">
              <a:buFont typeface="Courier New" charset="0"/>
              <a:buChar char="o"/>
            </a:pPr>
            <a:r>
              <a:rPr lang="en-US"/>
              <a:t> global ranking as 0-form on vertices</a:t>
            </a:r>
          </a:p>
          <a:p>
            <a:pPr lvl="1">
              <a:buFont typeface="Courier New" charset="0"/>
              <a:buChar char="o"/>
            </a:pPr>
            <a:r>
              <a:rPr lang="en-US"/>
              <a:t> pairwise ranking as 1-form on edges</a:t>
            </a:r>
          </a:p>
          <a:p>
            <a:pPr>
              <a:buFont typeface="Wingdings" charset="2"/>
              <a:buChar char="Ø"/>
            </a:pPr>
            <a:r>
              <a:rPr lang="en-US"/>
              <a:t> Boundary/coboundary operators</a:t>
            </a:r>
          </a:p>
          <a:p>
            <a:pPr lvl="1">
              <a:buFont typeface="Courier New" charset="0"/>
              <a:buChar char="o"/>
            </a:pPr>
            <a:r>
              <a:rPr lang="en-US"/>
              <a:t> gradient vs. divergence </a:t>
            </a:r>
          </a:p>
          <a:p>
            <a:pPr lvl="1">
              <a:buFont typeface="Courier New" charset="0"/>
              <a:buChar char="o"/>
            </a:pPr>
            <a:r>
              <a:rPr lang="en-US"/>
              <a:t> curl vs. triangular boundary </a:t>
            </a:r>
          </a:p>
          <a:p>
            <a:pPr>
              <a:buFont typeface="Wingdings" charset="2"/>
              <a:buChar char="Ø"/>
            </a:pPr>
            <a:r>
              <a:rPr lang="en-US"/>
              <a:t> Combinatorial Laplacians and Hodge Decomposition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68611" name="Rectangle 7"/>
          <p:cNvSpPr>
            <a:spLocks noGrp="1" noChangeArrowheads="1"/>
          </p:cNvSpPr>
          <p:nvPr>
            <p:ph type="title"/>
          </p:nvPr>
        </p:nvSpPr>
        <p:spPr>
          <a:xfrm>
            <a:off x="762000" y="381000"/>
            <a:ext cx="7772400" cy="1143000"/>
          </a:xfrm>
        </p:spPr>
        <p:txBody>
          <a:bodyPr/>
          <a:lstStyle/>
          <a:p>
            <a:pPr eaLnBrk="1" hangingPunct="1"/>
            <a:r>
              <a:rPr lang="en-US" altLang="zh-CN" sz="3200">
                <a:solidFill>
                  <a:srgbClr val="C00000"/>
                </a:solidFill>
                <a:latin typeface="Comic Sans MS" charset="0"/>
                <a:ea typeface="宋体" charset="-122"/>
                <a:cs typeface="宋体" charset="-122"/>
              </a:rPr>
              <a:t>Clique Complex of a Graph</a:t>
            </a:r>
            <a:endParaRPr lang="en-US"/>
          </a:p>
        </p:txBody>
      </p:sp>
      <p:pic>
        <p:nvPicPr>
          <p:cNvPr id="68612" name="Picture 9" descr="clique_complex"/>
          <p:cNvPicPr>
            <a:picLocks noGrp="1" noChangeAspect="1" noChangeArrowheads="1"/>
          </p:cNvPicPr>
          <p:nvPr>
            <p:ph idx="1"/>
          </p:nvPr>
        </p:nvPicPr>
        <p:blipFill>
          <a:blip r:embed="rId3"/>
          <a:srcRect/>
          <a:stretch>
            <a:fillRect/>
          </a:stretch>
        </p:blipFill>
        <p:spPr>
          <a:xfrm>
            <a:off x="304800" y="1676400"/>
            <a:ext cx="8839200" cy="4605338"/>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70659" name="Rectangle 3"/>
          <p:cNvSpPr>
            <a:spLocks noGrp="1" noChangeArrowheads="1"/>
          </p:cNvSpPr>
          <p:nvPr>
            <p:ph type="title"/>
          </p:nvPr>
        </p:nvSpPr>
        <p:spPr>
          <a:xfrm>
            <a:off x="762000" y="381000"/>
            <a:ext cx="7772400" cy="1143000"/>
          </a:xfrm>
        </p:spPr>
        <p:txBody>
          <a:bodyPr/>
          <a:lstStyle/>
          <a:p>
            <a:pPr eaLnBrk="1" hangingPunct="1"/>
            <a:r>
              <a:rPr lang="en-US" altLang="zh-CN" sz="3200">
                <a:solidFill>
                  <a:srgbClr val="C00000"/>
                </a:solidFill>
                <a:latin typeface="Comic Sans MS" charset="0"/>
                <a:ea typeface="宋体" charset="-122"/>
                <a:cs typeface="宋体" charset="-122"/>
              </a:rPr>
              <a:t>Discrete Differential Forms</a:t>
            </a:r>
            <a:endParaRPr lang="en-US"/>
          </a:p>
        </p:txBody>
      </p:sp>
      <p:pic>
        <p:nvPicPr>
          <p:cNvPr id="70660" name="Picture 6" descr="forms"/>
          <p:cNvPicPr>
            <a:picLocks noGrp="1" noChangeAspect="1" noChangeArrowheads="1"/>
          </p:cNvPicPr>
          <p:nvPr>
            <p:ph idx="1"/>
          </p:nvPr>
        </p:nvPicPr>
        <p:blipFill>
          <a:blip r:embed="rId3"/>
          <a:srcRect/>
          <a:stretch>
            <a:fillRect/>
          </a:stretch>
        </p:blipFill>
        <p:spPr>
          <a:xfrm>
            <a:off x="685800" y="1447800"/>
            <a:ext cx="7808913" cy="4738688"/>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72707" name="Rectangle 3"/>
          <p:cNvSpPr>
            <a:spLocks noGrp="1" noChangeArrowheads="1"/>
          </p:cNvSpPr>
          <p:nvPr>
            <p:ph type="title"/>
          </p:nvPr>
        </p:nvSpPr>
        <p:spPr>
          <a:xfrm>
            <a:off x="762000" y="381000"/>
            <a:ext cx="7772400" cy="1143000"/>
          </a:xfrm>
        </p:spPr>
        <p:txBody>
          <a:bodyPr/>
          <a:lstStyle/>
          <a:p>
            <a:pPr eaLnBrk="1" hangingPunct="1"/>
            <a:r>
              <a:rPr lang="en-US" altLang="zh-CN" sz="3200">
                <a:solidFill>
                  <a:srgbClr val="C00000"/>
                </a:solidFill>
                <a:latin typeface="Comic Sans MS" charset="0"/>
                <a:ea typeface="宋体" charset="-122"/>
                <a:cs typeface="宋体" charset="-122"/>
              </a:rPr>
              <a:t>Discrete Exterior Derivatives: coboundary maps</a:t>
            </a:r>
            <a:endParaRPr lang="en-US"/>
          </a:p>
        </p:txBody>
      </p:sp>
      <p:pic>
        <p:nvPicPr>
          <p:cNvPr id="72708" name="Picture 6" descr="cobounary"/>
          <p:cNvPicPr>
            <a:picLocks noGrp="1" noChangeAspect="1" noChangeArrowheads="1"/>
          </p:cNvPicPr>
          <p:nvPr>
            <p:ph idx="1"/>
          </p:nvPr>
        </p:nvPicPr>
        <p:blipFill>
          <a:blip r:embed="rId3"/>
          <a:srcRect/>
          <a:stretch>
            <a:fillRect/>
          </a:stretch>
        </p:blipFill>
        <p:spPr>
          <a:xfrm>
            <a:off x="762000" y="1676400"/>
            <a:ext cx="7924800" cy="4551363"/>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74755" name="Rectangle 3"/>
          <p:cNvSpPr>
            <a:spLocks noGrp="1" noChangeArrowheads="1"/>
          </p:cNvSpPr>
          <p:nvPr>
            <p:ph type="title"/>
          </p:nvPr>
        </p:nvSpPr>
        <p:spPr>
          <a:xfrm>
            <a:off x="685800" y="228600"/>
            <a:ext cx="7772400" cy="1143000"/>
          </a:xfrm>
        </p:spPr>
        <p:txBody>
          <a:bodyPr/>
          <a:lstStyle/>
          <a:p>
            <a:pPr eaLnBrk="1" hangingPunct="1"/>
            <a:r>
              <a:rPr lang="en-US" altLang="zh-CN" sz="3200">
                <a:solidFill>
                  <a:srgbClr val="C00000"/>
                </a:solidFill>
                <a:latin typeface="Comic Sans MS" charset="0"/>
                <a:ea typeface="宋体" charset="-122"/>
                <a:cs typeface="宋体" charset="-122"/>
              </a:rPr>
              <a:t>Curl (</a:t>
            </a:r>
            <a:r>
              <a:rPr lang="zh-CN" altLang="en-US" sz="3200">
                <a:solidFill>
                  <a:srgbClr val="C00000"/>
                </a:solidFill>
                <a:latin typeface="Comic Sans MS" charset="0"/>
                <a:ea typeface="宋体" charset="-122"/>
                <a:cs typeface="宋体" charset="-122"/>
              </a:rPr>
              <a:t>旋度</a:t>
            </a:r>
            <a:r>
              <a:rPr lang="en-US" altLang="zh-CN" sz="3200">
                <a:solidFill>
                  <a:srgbClr val="C00000"/>
                </a:solidFill>
                <a:latin typeface="Comic Sans MS" charset="0"/>
                <a:ea typeface="宋体" charset="-122"/>
                <a:cs typeface="宋体" charset="-122"/>
              </a:rPr>
              <a:t>) and Divergence (</a:t>
            </a:r>
            <a:r>
              <a:rPr lang="zh-CN" altLang="en-US" sz="3200">
                <a:solidFill>
                  <a:srgbClr val="C00000"/>
                </a:solidFill>
                <a:latin typeface="Comic Sans MS" charset="0"/>
                <a:ea typeface="宋体" charset="-122"/>
                <a:cs typeface="宋体" charset="-122"/>
              </a:rPr>
              <a:t>散度</a:t>
            </a:r>
            <a:r>
              <a:rPr lang="en-US" altLang="zh-CN" sz="3200">
                <a:solidFill>
                  <a:srgbClr val="C00000"/>
                </a:solidFill>
                <a:latin typeface="Comic Sans MS" charset="0"/>
                <a:ea typeface="宋体" charset="-122"/>
                <a:cs typeface="宋体" charset="-122"/>
              </a:rPr>
              <a:t>)</a:t>
            </a:r>
            <a:endParaRPr lang="en-US"/>
          </a:p>
        </p:txBody>
      </p:sp>
      <p:pic>
        <p:nvPicPr>
          <p:cNvPr id="74756" name="Picture 8" descr="graddivcurl"/>
          <p:cNvPicPr>
            <a:picLocks noGrp="1" noChangeAspect="1" noChangeArrowheads="1"/>
          </p:cNvPicPr>
          <p:nvPr>
            <p:ph idx="1"/>
          </p:nvPr>
        </p:nvPicPr>
        <p:blipFill>
          <a:blip r:embed="rId3"/>
          <a:srcRect/>
          <a:stretch>
            <a:fillRect/>
          </a:stretch>
        </p:blipFill>
        <p:spPr>
          <a:xfrm>
            <a:off x="762000" y="1371600"/>
            <a:ext cx="8077200" cy="5167313"/>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76803" name="Rectangle 3"/>
          <p:cNvSpPr>
            <a:spLocks noGrp="1" noChangeArrowheads="1"/>
          </p:cNvSpPr>
          <p:nvPr>
            <p:ph type="title"/>
          </p:nvPr>
        </p:nvSpPr>
        <p:spPr>
          <a:xfrm>
            <a:off x="0" y="228600"/>
            <a:ext cx="9144000" cy="1143000"/>
          </a:xfrm>
        </p:spPr>
        <p:txBody>
          <a:bodyPr/>
          <a:lstStyle/>
          <a:p>
            <a:pPr eaLnBrk="1" hangingPunct="1"/>
            <a:r>
              <a:rPr lang="en-US" altLang="ja-JP" sz="3200">
                <a:solidFill>
                  <a:srgbClr val="C00000"/>
                </a:solidFill>
                <a:latin typeface="Comic Sans MS" charset="0"/>
                <a:ea typeface="宋体" charset="-122"/>
                <a:cs typeface="宋体" charset="-122"/>
              </a:rPr>
              <a:t>Basic Alg. Top.: Boundary of Boundary is Empty</a:t>
            </a:r>
            <a:endParaRPr lang="en-US"/>
          </a:p>
        </p:txBody>
      </p:sp>
      <p:pic>
        <p:nvPicPr>
          <p:cNvPr id="76804" name="Picture 8" descr="chainmaps"/>
          <p:cNvPicPr>
            <a:picLocks noGrp="1" noChangeAspect="1" noChangeArrowheads="1"/>
          </p:cNvPicPr>
          <p:nvPr>
            <p:ph idx="1"/>
          </p:nvPr>
        </p:nvPicPr>
        <p:blipFill>
          <a:blip r:embed="rId3"/>
          <a:srcRect/>
          <a:stretch>
            <a:fillRect/>
          </a:stretch>
        </p:blipFill>
        <p:spPr>
          <a:xfrm>
            <a:off x="762000" y="1371600"/>
            <a:ext cx="8153400" cy="4948238"/>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78851" name="Rectangle 3"/>
          <p:cNvSpPr>
            <a:spLocks noGrp="1" noChangeArrowheads="1"/>
          </p:cNvSpPr>
          <p:nvPr>
            <p:ph type="title"/>
          </p:nvPr>
        </p:nvSpPr>
        <p:spPr>
          <a:xfrm>
            <a:off x="0" y="228600"/>
            <a:ext cx="9144000" cy="1143000"/>
          </a:xfrm>
        </p:spPr>
        <p:txBody>
          <a:bodyPr/>
          <a:lstStyle/>
          <a:p>
            <a:pPr eaLnBrk="1" hangingPunct="1"/>
            <a:r>
              <a:rPr lang="en-US" altLang="ja-JP" sz="3200">
                <a:solidFill>
                  <a:srgbClr val="C00000"/>
                </a:solidFill>
                <a:latin typeface="Comic Sans MS" charset="0"/>
                <a:ea typeface="宋体" charset="-122"/>
                <a:cs typeface="宋体" charset="-122"/>
              </a:rPr>
              <a:t>High Dim. Combinatorial Laplacians</a:t>
            </a:r>
            <a:endParaRPr lang="en-US"/>
          </a:p>
        </p:txBody>
      </p:sp>
      <p:pic>
        <p:nvPicPr>
          <p:cNvPr id="78852" name="Picture 6" descr="comb_laplacian"/>
          <p:cNvPicPr>
            <a:picLocks noGrp="1" noChangeAspect="1" noChangeArrowheads="1"/>
          </p:cNvPicPr>
          <p:nvPr>
            <p:ph idx="1"/>
          </p:nvPr>
        </p:nvPicPr>
        <p:blipFill>
          <a:blip r:embed="rId3"/>
          <a:srcRect/>
          <a:stretch>
            <a:fillRect/>
          </a:stretch>
        </p:blipFill>
        <p:spPr>
          <a:xfrm>
            <a:off x="838200" y="1371600"/>
            <a:ext cx="7362825" cy="5016500"/>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80899" name="Rectangle 3"/>
          <p:cNvSpPr>
            <a:spLocks noGrp="1" noChangeArrowheads="1"/>
          </p:cNvSpPr>
          <p:nvPr>
            <p:ph type="title"/>
          </p:nvPr>
        </p:nvSpPr>
        <p:spPr>
          <a:xfrm>
            <a:off x="0" y="228600"/>
            <a:ext cx="9144000" cy="1143000"/>
          </a:xfrm>
        </p:spPr>
        <p:txBody>
          <a:bodyPr/>
          <a:lstStyle/>
          <a:p>
            <a:pPr eaLnBrk="1" hangingPunct="1"/>
            <a:r>
              <a:rPr lang="en-US" altLang="ja-JP" sz="3200">
                <a:solidFill>
                  <a:srgbClr val="C00000"/>
                </a:solidFill>
                <a:latin typeface="Comic Sans MS" charset="0"/>
                <a:ea typeface="宋体" charset="-122"/>
                <a:cs typeface="宋体" charset="-122"/>
              </a:rPr>
              <a:t>Hodge Decomposition Theorem</a:t>
            </a:r>
            <a:endParaRPr lang="en-US"/>
          </a:p>
        </p:txBody>
      </p:sp>
      <p:pic>
        <p:nvPicPr>
          <p:cNvPr id="80900" name="Picture 6" descr="Hodge_thm"/>
          <p:cNvPicPr>
            <a:picLocks noGrp="1" noChangeAspect="1" noChangeArrowheads="1"/>
          </p:cNvPicPr>
          <p:nvPr>
            <p:ph idx="1"/>
          </p:nvPr>
        </p:nvPicPr>
        <p:blipFill>
          <a:blip r:embed="rId3"/>
          <a:srcRect/>
          <a:stretch>
            <a:fillRect/>
          </a:stretch>
        </p:blipFill>
        <p:spPr>
          <a:xfrm>
            <a:off x="533400" y="1600200"/>
            <a:ext cx="8250238" cy="4614863"/>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82947" name="Rectangle 3"/>
          <p:cNvSpPr>
            <a:spLocks noGrp="1" noChangeArrowheads="1"/>
          </p:cNvSpPr>
          <p:nvPr>
            <p:ph type="title"/>
          </p:nvPr>
        </p:nvSpPr>
        <p:spPr>
          <a:xfrm>
            <a:off x="0" y="228600"/>
            <a:ext cx="9144000" cy="1143000"/>
          </a:xfrm>
        </p:spPr>
        <p:txBody>
          <a:bodyPr/>
          <a:lstStyle/>
          <a:p>
            <a:pPr eaLnBrk="1" hangingPunct="1"/>
            <a:r>
              <a:rPr lang="en-US" altLang="ja-JP" sz="3200">
                <a:solidFill>
                  <a:srgbClr val="C00000"/>
                </a:solidFill>
                <a:latin typeface="Comic Sans MS" charset="0"/>
                <a:ea typeface="宋体" charset="-122"/>
                <a:cs typeface="宋体" charset="-122"/>
              </a:rPr>
              <a:t>Hodge Decomposition Theorem</a:t>
            </a:r>
            <a:endParaRPr lang="en-US"/>
          </a:p>
        </p:txBody>
      </p:sp>
      <p:pic>
        <p:nvPicPr>
          <p:cNvPr id="82948" name="Content Placeholder 6" descr="hodge_decomposition.pdf"/>
          <p:cNvPicPr>
            <a:picLocks noGrp="1" noChangeAspect="1"/>
          </p:cNvPicPr>
          <p:nvPr>
            <p:ph idx="1"/>
          </p:nvPr>
        </p:nvPicPr>
        <p:blipFill>
          <a:blip r:embed="rId3"/>
          <a:srcRect l="-9465" r="-9465"/>
          <a:stretch>
            <a:fillRect/>
          </a:stretch>
        </p:blipFill>
        <p:spPr>
          <a:xfrm>
            <a:off x="152400" y="1600200"/>
            <a:ext cx="8780463" cy="4648200"/>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86019" name="Rectangle 3"/>
          <p:cNvSpPr>
            <a:spLocks noGrp="1" noChangeArrowheads="1"/>
          </p:cNvSpPr>
          <p:nvPr>
            <p:ph type="title"/>
          </p:nvPr>
        </p:nvSpPr>
        <p:spPr>
          <a:xfrm>
            <a:off x="0" y="228600"/>
            <a:ext cx="9144000" cy="1143000"/>
          </a:xfrm>
        </p:spPr>
        <p:txBody>
          <a:bodyPr/>
          <a:lstStyle/>
          <a:p>
            <a:pPr eaLnBrk="1" hangingPunct="1"/>
            <a:r>
              <a:rPr lang="en-US" altLang="ja-JP" sz="3200" dirty="0">
                <a:solidFill>
                  <a:srgbClr val="C00000"/>
                </a:solidFill>
                <a:latin typeface="Comic Sans MS" charset="0"/>
                <a:ea typeface="宋体" charset="-122"/>
                <a:cs typeface="宋体" charset="-122"/>
              </a:rPr>
              <a:t>Harmonic rankings: locally consistent but globally </a:t>
            </a:r>
            <a:r>
              <a:rPr lang="en-US" altLang="ja-JP" sz="3200" dirty="0" smtClean="0">
                <a:solidFill>
                  <a:srgbClr val="C00000"/>
                </a:solidFill>
                <a:latin typeface="Comic Sans MS" charset="0"/>
                <a:ea typeface="宋体" charset="-122"/>
                <a:cs typeface="宋体" charset="-122"/>
              </a:rPr>
              <a:t>inconsistent (</a:t>
            </a:r>
            <a:r>
              <a:rPr lang="en-US" altLang="zh-CN" sz="3200" dirty="0" smtClean="0">
                <a:solidFill>
                  <a:srgbClr val="C00000"/>
                </a:solidFill>
                <a:latin typeface="Comic Sans MS" charset="0"/>
                <a:ea typeface="宋体" charset="-122"/>
                <a:cs typeface="宋体" charset="-122"/>
              </a:rPr>
              <a:t>circular coordinate)</a:t>
            </a:r>
            <a:endParaRPr lang="en-US" dirty="0"/>
          </a:p>
        </p:txBody>
      </p:sp>
      <p:pic>
        <p:nvPicPr>
          <p:cNvPr id="86020" name="Picture 6" descr="harmonic"/>
          <p:cNvPicPr>
            <a:picLocks noGrp="1" noChangeAspect="1" noChangeArrowheads="1"/>
          </p:cNvPicPr>
          <p:nvPr>
            <p:ph idx="1"/>
          </p:nvPr>
        </p:nvPicPr>
        <p:blipFill>
          <a:blip r:embed="rId3"/>
          <a:srcRect/>
          <a:stretch>
            <a:fillRect/>
          </a:stretch>
        </p:blipFill>
        <p:spPr>
          <a:xfrm>
            <a:off x="857250" y="1981200"/>
            <a:ext cx="7429500" cy="4114800"/>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85800" y="381000"/>
            <a:ext cx="7772400" cy="1143000"/>
          </a:xfrm>
        </p:spPr>
        <p:txBody>
          <a:bodyPr/>
          <a:lstStyle/>
          <a:p>
            <a:pPr eaLnBrk="1" hangingPunct="1"/>
            <a:r>
              <a:rPr lang="en-US" altLang="zh-CN" sz="3600" smtClean="0">
                <a:solidFill>
                  <a:srgbClr val="0D30FF"/>
                </a:solidFill>
                <a:latin typeface="Comic Sans MS" charset="0"/>
                <a:ea typeface="宋体" charset="-122"/>
                <a:cs typeface="宋体" charset="-122"/>
              </a:rPr>
              <a:t>Example I: Visual Image Patches –Point Cloud Data in Metric Spaces</a:t>
            </a:r>
          </a:p>
        </p:txBody>
      </p:sp>
      <p:sp>
        <p:nvSpPr>
          <p:cNvPr id="22531" name="Rectangle 3"/>
          <p:cNvSpPr>
            <a:spLocks noGrp="1" noChangeArrowheads="1"/>
          </p:cNvSpPr>
          <p:nvPr>
            <p:ph type="body" sz="half" idx="1"/>
          </p:nvPr>
        </p:nvSpPr>
        <p:spPr>
          <a:xfrm>
            <a:off x="533400" y="1905000"/>
            <a:ext cx="8077200" cy="3048000"/>
          </a:xfrm>
        </p:spPr>
        <p:txBody>
          <a:bodyPr/>
          <a:lstStyle/>
          <a:p>
            <a:pPr eaLnBrk="1" hangingPunct="1">
              <a:lnSpc>
                <a:spcPct val="90000"/>
              </a:lnSpc>
            </a:pPr>
            <a:r>
              <a:rPr lang="en-US" altLang="zh-CN" sz="2000">
                <a:solidFill>
                  <a:schemeClr val="hlink"/>
                </a:solidFill>
              </a:rPr>
              <a:t>A</a:t>
            </a:r>
            <a:r>
              <a:rPr lang="en-US" altLang="zh-CN" sz="2000">
                <a:solidFill>
                  <a:schemeClr val="hlink"/>
                </a:solidFill>
                <a:ea typeface="宋体" charset="-122"/>
                <a:cs typeface="宋体" charset="-122"/>
              </a:rPr>
              <a:t>nn Lee, Kim Pedersen, David Mumford</a:t>
            </a:r>
            <a:r>
              <a:rPr lang="en-US" altLang="zh-CN" sz="2000">
                <a:ea typeface="宋体" charset="-122"/>
                <a:cs typeface="宋体" charset="-122"/>
              </a:rPr>
              <a:t> (2003) studies statistical properties of 3x3 high contrast image patches of natural images (from Van Heteran’s database)</a:t>
            </a:r>
          </a:p>
          <a:p>
            <a:pPr eaLnBrk="1" hangingPunct="1">
              <a:lnSpc>
                <a:spcPct val="90000"/>
              </a:lnSpc>
            </a:pPr>
            <a:r>
              <a:rPr lang="en-US" altLang="zh-CN" sz="2000">
                <a:solidFill>
                  <a:schemeClr val="hlink"/>
                </a:solidFill>
              </a:rPr>
              <a:t>G</a:t>
            </a:r>
            <a:r>
              <a:rPr lang="en-US" altLang="zh-CN" sz="2000">
                <a:solidFill>
                  <a:schemeClr val="hlink"/>
                </a:solidFill>
                <a:ea typeface="宋体" charset="-122"/>
                <a:cs typeface="宋体" charset="-122"/>
              </a:rPr>
              <a:t>unnar Carlsson, Vin de Silva, Tigran Ishkhanov, Afra Zomorodian</a:t>
            </a:r>
            <a:r>
              <a:rPr lang="en-US" altLang="zh-CN" sz="2000">
                <a:ea typeface="宋体" charset="-122"/>
                <a:cs typeface="宋体" charset="-122"/>
              </a:rPr>
              <a:t> (2004-present) found those image patches concentrate around a 2-dimensional klein bottle imbedded in 7-sphere</a:t>
            </a:r>
          </a:p>
          <a:p>
            <a:pPr eaLnBrk="1" hangingPunct="1">
              <a:lnSpc>
                <a:spcPct val="90000"/>
              </a:lnSpc>
            </a:pPr>
            <a:r>
              <a:rPr lang="en-US" altLang="zh-CN" sz="2000"/>
              <a:t>T</a:t>
            </a:r>
            <a:r>
              <a:rPr lang="en-US" altLang="zh-CN" sz="2000">
                <a:ea typeface="宋体" charset="-122"/>
                <a:cs typeface="宋体" charset="-122"/>
              </a:rPr>
              <a:t>hey build up </a:t>
            </a:r>
            <a:r>
              <a:rPr lang="en-US" altLang="zh-CN" sz="2000" i="1">
                <a:solidFill>
                  <a:schemeClr val="hlink"/>
                </a:solidFill>
                <a:ea typeface="宋体" charset="-122"/>
                <a:cs typeface="宋体" charset="-122"/>
              </a:rPr>
              <a:t>simplicial complex</a:t>
            </a:r>
            <a:r>
              <a:rPr lang="en-US" altLang="zh-CN" sz="2000">
                <a:ea typeface="宋体" charset="-122"/>
                <a:cs typeface="宋体" charset="-122"/>
              </a:rPr>
              <a:t> from </a:t>
            </a:r>
            <a:r>
              <a:rPr lang="en-US" altLang="zh-CN" sz="2000" i="1">
                <a:ea typeface="宋体" charset="-122"/>
                <a:cs typeface="宋体" charset="-122"/>
              </a:rPr>
              <a:t>point cloud data</a:t>
            </a:r>
          </a:p>
          <a:p>
            <a:pPr eaLnBrk="1" hangingPunct="1">
              <a:lnSpc>
                <a:spcPct val="90000"/>
              </a:lnSpc>
            </a:pPr>
            <a:r>
              <a:rPr lang="en-US" altLang="zh-CN" sz="2000" i="1">
                <a:ea typeface="宋体" charset="-122"/>
                <a:cs typeface="宋体" charset="-122"/>
              </a:rPr>
              <a:t>1-D Harmonic flows </a:t>
            </a:r>
            <a:r>
              <a:rPr lang="en-US" altLang="zh-CN" sz="2000">
                <a:ea typeface="宋体" charset="-122"/>
                <a:cs typeface="宋体" charset="-122"/>
              </a:rPr>
              <a:t>actually focus on densest region -- 3 major circles</a:t>
            </a:r>
            <a:endParaRPr lang="en-US" altLang="zh-CN" sz="2000"/>
          </a:p>
        </p:txBody>
      </p:sp>
      <p:pic>
        <p:nvPicPr>
          <p:cNvPr id="22532" name="Picture 4" descr="image-patch"/>
          <p:cNvPicPr>
            <a:picLocks noGrp="1" noChangeAspect="1" noChangeArrowheads="1"/>
          </p:cNvPicPr>
          <p:nvPr>
            <p:ph sz="half" idx="2"/>
          </p:nvPr>
        </p:nvPicPr>
        <p:blipFill>
          <a:blip r:embed="rId3"/>
          <a:srcRect/>
          <a:stretch>
            <a:fillRect/>
          </a:stretch>
        </p:blipFill>
        <p:spPr>
          <a:xfrm>
            <a:off x="1752600" y="5410200"/>
            <a:ext cx="5943600" cy="906463"/>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84995" name="Rectangle 3"/>
          <p:cNvSpPr>
            <a:spLocks noGrp="1" noChangeArrowheads="1"/>
          </p:cNvSpPr>
          <p:nvPr>
            <p:ph type="title"/>
          </p:nvPr>
        </p:nvSpPr>
        <p:spPr>
          <a:xfrm>
            <a:off x="0" y="228600"/>
            <a:ext cx="9144000" cy="1143000"/>
          </a:xfrm>
        </p:spPr>
        <p:txBody>
          <a:bodyPr/>
          <a:lstStyle/>
          <a:p>
            <a:pPr eaLnBrk="1" hangingPunct="1"/>
            <a:r>
              <a:rPr lang="en-US" altLang="ja-JP" sz="3200">
                <a:solidFill>
                  <a:srgbClr val="C00000"/>
                </a:solidFill>
                <a:latin typeface="Comic Sans MS" charset="0"/>
                <a:ea typeface="宋体" charset="-122"/>
                <a:cs typeface="宋体" charset="-122"/>
              </a:rPr>
              <a:t>Rank Aggregation as Projection</a:t>
            </a:r>
            <a:endParaRPr lang="en-US"/>
          </a:p>
        </p:txBody>
      </p:sp>
      <p:pic>
        <p:nvPicPr>
          <p:cNvPr id="84996" name="Picture 6" descr="projection_global"/>
          <p:cNvPicPr>
            <a:picLocks noGrp="1" noChangeAspect="1" noChangeArrowheads="1"/>
          </p:cNvPicPr>
          <p:nvPr>
            <p:ph idx="1"/>
          </p:nvPr>
        </p:nvPicPr>
        <p:blipFill>
          <a:blip r:embed="rId3"/>
          <a:srcRect/>
          <a:stretch>
            <a:fillRect/>
          </a:stretch>
        </p:blipFill>
        <p:spPr>
          <a:xfrm>
            <a:off x="838200" y="1600200"/>
            <a:ext cx="7905750" cy="4470400"/>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90115" name="Rectangle 3"/>
          <p:cNvSpPr>
            <a:spLocks noGrp="1" noChangeArrowheads="1"/>
          </p:cNvSpPr>
          <p:nvPr>
            <p:ph type="title"/>
          </p:nvPr>
        </p:nvSpPr>
        <p:spPr>
          <a:xfrm>
            <a:off x="0" y="228600"/>
            <a:ext cx="9144000" cy="1143000"/>
          </a:xfrm>
        </p:spPr>
        <p:txBody>
          <a:bodyPr/>
          <a:lstStyle/>
          <a:p>
            <a:pPr eaLnBrk="1" hangingPunct="1"/>
            <a:r>
              <a:rPr lang="en-US" altLang="ja-JP" sz="3200">
                <a:solidFill>
                  <a:srgbClr val="C00000"/>
                </a:solidFill>
                <a:latin typeface="Comic Sans MS" charset="0"/>
                <a:ea typeface="宋体" charset="-122"/>
                <a:cs typeface="宋体" charset="-122"/>
              </a:rPr>
              <a:t>Don Saari’s Geometric Illustration of </a:t>
            </a:r>
            <a:br>
              <a:rPr lang="en-US" altLang="ja-JP" sz="3200">
                <a:solidFill>
                  <a:srgbClr val="C00000"/>
                </a:solidFill>
                <a:latin typeface="Comic Sans MS" charset="0"/>
                <a:ea typeface="宋体" charset="-122"/>
                <a:cs typeface="宋体" charset="-122"/>
              </a:rPr>
            </a:br>
            <a:r>
              <a:rPr lang="en-US" altLang="ja-JP" sz="3200">
                <a:solidFill>
                  <a:srgbClr val="C00000"/>
                </a:solidFill>
                <a:latin typeface="Comic Sans MS" charset="0"/>
                <a:ea typeface="宋体" charset="-122"/>
                <a:cs typeface="宋体" charset="-122"/>
              </a:rPr>
              <a:t>Different Projections</a:t>
            </a:r>
            <a:endParaRPr lang="en-US"/>
          </a:p>
        </p:txBody>
      </p:sp>
      <p:pic>
        <p:nvPicPr>
          <p:cNvPr id="90116" name="Picture 8" descr="Sarri"/>
          <p:cNvPicPr>
            <a:picLocks noGrp="1" noChangeAspect="1" noChangeArrowheads="1"/>
          </p:cNvPicPr>
          <p:nvPr>
            <p:ph idx="1"/>
          </p:nvPr>
        </p:nvPicPr>
        <p:blipFill>
          <a:blip r:embed="rId3"/>
          <a:srcRect/>
          <a:stretch>
            <a:fillRect/>
          </a:stretch>
        </p:blipFill>
        <p:spPr>
          <a:xfrm>
            <a:off x="685800" y="1371600"/>
            <a:ext cx="7573963" cy="5192713"/>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3"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92164" name="Rectangle 3"/>
          <p:cNvSpPr>
            <a:spLocks noGrp="1" noChangeArrowheads="1"/>
          </p:cNvSpPr>
          <p:nvPr>
            <p:ph type="title"/>
          </p:nvPr>
        </p:nvSpPr>
        <p:spPr/>
        <p:txBody>
          <a:bodyPr/>
          <a:lstStyle/>
          <a:p>
            <a:pPr eaLnBrk="1" hangingPunct="1"/>
            <a:r>
              <a:rPr lang="en-US" altLang="ja-JP" sz="3200">
                <a:solidFill>
                  <a:srgbClr val="C00000"/>
                </a:solidFill>
                <a:latin typeface="Comic Sans MS" charset="0"/>
                <a:ea typeface="宋体" charset="-122"/>
                <a:cs typeface="宋体" charset="-122"/>
              </a:rPr>
              <a:t>Measuring Inconsistency by Curls</a:t>
            </a:r>
            <a:endParaRPr lang="en-US"/>
          </a:p>
        </p:txBody>
      </p:sp>
      <p:sp>
        <p:nvSpPr>
          <p:cNvPr id="92165" name="Rectangle 6"/>
          <p:cNvSpPr>
            <a:spLocks noGrp="1" noChangeArrowheads="1"/>
          </p:cNvSpPr>
          <p:nvPr>
            <p:ph type="body" idx="1"/>
          </p:nvPr>
        </p:nvSpPr>
        <p:spPr>
          <a:xfrm>
            <a:off x="685800" y="1981200"/>
            <a:ext cx="7772400" cy="4572000"/>
          </a:xfrm>
        </p:spPr>
        <p:txBody>
          <a:bodyPr/>
          <a:lstStyle/>
          <a:p>
            <a:pPr eaLnBrk="1" hangingPunct="1"/>
            <a:r>
              <a:rPr lang="en-US" sz="2000" dirty="0"/>
              <a:t>Define the </a:t>
            </a:r>
            <a:r>
              <a:rPr lang="en-US" sz="2000" dirty="0" err="1">
                <a:solidFill>
                  <a:schemeClr val="hlink"/>
                </a:solidFill>
              </a:rPr>
              <a:t>cyclicity</a:t>
            </a:r>
            <a:r>
              <a:rPr lang="en-US" sz="2000" dirty="0">
                <a:solidFill>
                  <a:schemeClr val="hlink"/>
                </a:solidFill>
              </a:rPr>
              <a:t> ratio</a:t>
            </a:r>
            <a:r>
              <a:rPr lang="en-US" sz="2000" dirty="0"/>
              <a:t> </a:t>
            </a:r>
            <a:r>
              <a:rPr lang="en-US" sz="2000" dirty="0" smtClean="0"/>
              <a:t>by</a:t>
            </a:r>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r>
              <a:rPr lang="en-US" sz="2000" dirty="0" smtClean="0">
                <a:solidFill>
                  <a:schemeClr val="hlink"/>
                </a:solidFill>
              </a:rPr>
              <a:t>R</a:t>
            </a:r>
            <a:r>
              <a:rPr lang="en-US" altLang="zh-CN" sz="2000" dirty="0" smtClean="0">
                <a:solidFill>
                  <a:schemeClr val="hlink"/>
                </a:solidFill>
              </a:rPr>
              <a:t>elative curl </a:t>
            </a:r>
            <a:endParaRPr lang="en-US" sz="2000" dirty="0">
              <a:solidFill>
                <a:schemeClr val="hlink"/>
              </a:solidFill>
            </a:endParaRPr>
          </a:p>
        </p:txBody>
      </p:sp>
      <p:graphicFrame>
        <p:nvGraphicFramePr>
          <p:cNvPr id="92162" name="Object 2"/>
          <p:cNvGraphicFramePr>
            <a:graphicFrameLocks noChangeAspect="1"/>
          </p:cNvGraphicFramePr>
          <p:nvPr/>
        </p:nvGraphicFramePr>
        <p:xfrm>
          <a:off x="3124200" y="2590800"/>
          <a:ext cx="2787650" cy="1054100"/>
        </p:xfrm>
        <a:graphic>
          <a:graphicData uri="http://schemas.openxmlformats.org/presentationml/2006/ole">
            <p:oleObj spid="_x0000_s212994" name="Equation" r:id="rId4" imgW="1612900" imgH="609600" progId="Equation.3">
              <p:embed/>
            </p:oleObj>
          </a:graphicData>
        </a:graphic>
      </p:graphicFrame>
      <p:sp>
        <p:nvSpPr>
          <p:cNvPr id="92166" name="Rectangle 8"/>
          <p:cNvSpPr>
            <a:spLocks noChangeArrowheads="1"/>
          </p:cNvSpPr>
          <p:nvPr/>
        </p:nvSpPr>
        <p:spPr bwMode="auto">
          <a:xfrm>
            <a:off x="1066800" y="3810000"/>
            <a:ext cx="7708900" cy="396875"/>
          </a:xfrm>
          <a:prstGeom prst="rect">
            <a:avLst/>
          </a:prstGeom>
          <a:noFill/>
          <a:ln w="9525">
            <a:noFill/>
            <a:miter lim="800000"/>
            <a:headEnd/>
            <a:tailEnd/>
          </a:ln>
        </p:spPr>
        <p:txBody>
          <a:bodyPr wrap="none">
            <a:prstTxWarp prst="textNoShape">
              <a:avLst/>
            </a:prstTxWarp>
            <a:spAutoFit/>
          </a:bodyPr>
          <a:lstStyle/>
          <a:p>
            <a:r>
              <a:rPr lang="en-US" sz="2000" dirty="0"/>
              <a:t>This measures the total inconsistency within the data and model </a:t>
            </a:r>
            <a:r>
              <a:rPr lang="en-US" sz="2000" dirty="0" err="1"/>
              <a:t>w</a:t>
            </a:r>
            <a:r>
              <a:rPr lang="en-US" sz="2000" dirty="0"/>
              <a:t>.</a:t>
            </a:r>
            <a:endParaRPr lang="en-US" baseline="-25000" dirty="0"/>
          </a:p>
        </p:txBody>
      </p:sp>
      <p:graphicFrame>
        <p:nvGraphicFramePr>
          <p:cNvPr id="7" name="Object 6"/>
          <p:cNvGraphicFramePr>
            <a:graphicFrameLocks noChangeAspect="1"/>
          </p:cNvGraphicFramePr>
          <p:nvPr/>
        </p:nvGraphicFramePr>
        <p:xfrm>
          <a:off x="2971800" y="4495800"/>
          <a:ext cx="3373244" cy="838200"/>
        </p:xfrm>
        <a:graphic>
          <a:graphicData uri="http://schemas.openxmlformats.org/presentationml/2006/ole">
            <p:oleObj spid="_x0000_s212995" name="Equation" r:id="rId5" imgW="2095500" imgH="520700" progId="Equation.3">
              <p:embed/>
            </p:oleObj>
          </a:graphicData>
        </a:graphic>
      </p:graphicFrame>
      <p:sp>
        <p:nvSpPr>
          <p:cNvPr id="8" name="Rectangle 8"/>
          <p:cNvSpPr>
            <a:spLocks noChangeArrowheads="1"/>
          </p:cNvSpPr>
          <p:nvPr/>
        </p:nvSpPr>
        <p:spPr bwMode="auto">
          <a:xfrm>
            <a:off x="1143000" y="5486400"/>
            <a:ext cx="7386031" cy="400110"/>
          </a:xfrm>
          <a:prstGeom prst="rect">
            <a:avLst/>
          </a:prstGeom>
          <a:noFill/>
          <a:ln w="9525">
            <a:noFill/>
            <a:miter lim="800000"/>
            <a:headEnd/>
            <a:tailEnd/>
          </a:ln>
        </p:spPr>
        <p:txBody>
          <a:bodyPr wrap="none">
            <a:prstTxWarp prst="textNoShape">
              <a:avLst/>
            </a:prstTxWarp>
            <a:spAutoFit/>
          </a:bodyPr>
          <a:lstStyle/>
          <a:p>
            <a:r>
              <a:rPr lang="zh-CN" altLang="zh-CN" sz="2000" dirty="0"/>
              <a:t>w</a:t>
            </a:r>
            <a:r>
              <a:rPr lang="en-US" altLang="zh-CN" sz="2000" dirty="0" err="1"/>
              <a:t>hic</a:t>
            </a:r>
            <a:r>
              <a:rPr lang="en-US" altLang="zh-CN" sz="2000" dirty="0" err="1" smtClean="0"/>
              <a:t>h</a:t>
            </a:r>
            <a:r>
              <a:rPr lang="en-US" altLang="zh-CN" sz="2000" dirty="0" smtClean="0"/>
              <a:t> equals to 1 </a:t>
            </a:r>
            <a:r>
              <a:rPr lang="en-US" altLang="zh-CN" sz="2000" dirty="0" err="1" smtClean="0"/>
              <a:t>iff</a:t>
            </a:r>
            <a:r>
              <a:rPr lang="en-US" altLang="zh-CN" sz="2000" dirty="0" smtClean="0"/>
              <a:t> {</a:t>
            </a:r>
            <a:r>
              <a:rPr lang="zh-CN" altLang="zh-CN" sz="2000" dirty="0" err="1"/>
              <a:t>i</a:t>
            </a:r>
            <a:r>
              <a:rPr lang="en-US" altLang="zh-CN" sz="2000" dirty="0" smtClean="0"/>
              <a:t>,</a:t>
            </a:r>
            <a:r>
              <a:rPr lang="en-US" altLang="zh-CN" sz="2000" dirty="0" err="1" smtClean="0"/>
              <a:t>j,k</a:t>
            </a:r>
            <a:r>
              <a:rPr lang="en-US" altLang="zh-CN" sz="2000" dirty="0" smtClean="0"/>
              <a:t>} is a </a:t>
            </a:r>
            <a:r>
              <a:rPr lang="en-US" altLang="zh-CN" sz="2000" dirty="0" smtClean="0">
                <a:solidFill>
                  <a:srgbClr val="FF0000"/>
                </a:solidFill>
              </a:rPr>
              <a:t>combinatorial intransitive triangle</a:t>
            </a:r>
            <a:r>
              <a:rPr lang="en-US" sz="2000" dirty="0" smtClean="0"/>
              <a:t>.</a:t>
            </a:r>
            <a:endParaRPr lang="en-US" baseline="-250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89091" name="Rectangle 3"/>
          <p:cNvSpPr>
            <a:spLocks noGrp="1" noChangeArrowheads="1"/>
          </p:cNvSpPr>
          <p:nvPr>
            <p:ph type="title"/>
          </p:nvPr>
        </p:nvSpPr>
        <p:spPr>
          <a:xfrm>
            <a:off x="0" y="228600"/>
            <a:ext cx="9144000" cy="1143000"/>
          </a:xfrm>
        </p:spPr>
        <p:txBody>
          <a:bodyPr/>
          <a:lstStyle/>
          <a:p>
            <a:pPr eaLnBrk="1" hangingPunct="1"/>
            <a:r>
              <a:rPr lang="en-US" altLang="ja-JP" sz="3200">
                <a:solidFill>
                  <a:srgbClr val="C00000"/>
                </a:solidFill>
                <a:latin typeface="Comic Sans MS" charset="0"/>
                <a:ea typeface="宋体" charset="-122"/>
                <a:cs typeface="宋体" charset="-122"/>
              </a:rPr>
              <a:t>Application: 6 Movies with Dynamic Drifts</a:t>
            </a:r>
            <a:endParaRPr lang="en-US"/>
          </a:p>
        </p:txBody>
      </p:sp>
      <p:pic>
        <p:nvPicPr>
          <p:cNvPr id="89092" name="Picture 8" descr="6movies_drifts"/>
          <p:cNvPicPr>
            <a:picLocks noGrp="1" noChangeAspect="1" noChangeArrowheads="1"/>
          </p:cNvPicPr>
          <p:nvPr>
            <p:ph idx="1"/>
          </p:nvPr>
        </p:nvPicPr>
        <p:blipFill>
          <a:blip r:embed="rId3"/>
          <a:srcRect/>
          <a:stretch>
            <a:fillRect/>
          </a:stretch>
        </p:blipFill>
        <p:spPr>
          <a:xfrm>
            <a:off x="990600" y="1143000"/>
            <a:ext cx="6937375" cy="5715000"/>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91139" name="Rectangle 3"/>
          <p:cNvSpPr>
            <a:spLocks noGrp="1" noChangeArrowheads="1"/>
          </p:cNvSpPr>
          <p:nvPr>
            <p:ph type="title"/>
          </p:nvPr>
        </p:nvSpPr>
        <p:spPr>
          <a:xfrm>
            <a:off x="0" y="228600"/>
            <a:ext cx="9144000" cy="1143000"/>
          </a:xfrm>
        </p:spPr>
        <p:txBody>
          <a:bodyPr/>
          <a:lstStyle/>
          <a:p>
            <a:pPr eaLnBrk="1" hangingPunct="1"/>
            <a:r>
              <a:rPr lang="en-US" altLang="ja-JP" sz="3200">
                <a:solidFill>
                  <a:srgbClr val="C00000"/>
                </a:solidFill>
                <a:latin typeface="Comic Sans MS" charset="0"/>
                <a:ea typeface="宋体" charset="-122"/>
                <a:cs typeface="宋体" charset="-122"/>
              </a:rPr>
              <a:t>Model Selection by Cyclicity Ratio</a:t>
            </a:r>
            <a:endParaRPr lang="en-US"/>
          </a:p>
        </p:txBody>
      </p:sp>
      <p:pic>
        <p:nvPicPr>
          <p:cNvPr id="91140" name="Picture 4" descr="6movies_comparison"/>
          <p:cNvPicPr>
            <a:picLocks noGrp="1" noChangeAspect="1" noChangeArrowheads="1"/>
          </p:cNvPicPr>
          <p:nvPr>
            <p:ph idx="1"/>
          </p:nvPr>
        </p:nvPicPr>
        <p:blipFill>
          <a:blip r:embed="rId3"/>
          <a:srcRect/>
          <a:stretch>
            <a:fillRect/>
          </a:stretch>
        </p:blipFill>
        <p:spPr>
          <a:xfrm>
            <a:off x="457200" y="1219200"/>
            <a:ext cx="8270875" cy="4598988"/>
          </a:xfrm>
        </p:spPr>
      </p:pic>
      <p:sp>
        <p:nvSpPr>
          <p:cNvPr id="91141" name="Rectangle 5"/>
          <p:cNvSpPr>
            <a:spLocks noChangeArrowheads="1"/>
          </p:cNvSpPr>
          <p:nvPr/>
        </p:nvSpPr>
        <p:spPr bwMode="auto">
          <a:xfrm>
            <a:off x="2544763" y="5865813"/>
            <a:ext cx="503237" cy="457200"/>
          </a:xfrm>
          <a:prstGeom prst="rect">
            <a:avLst/>
          </a:prstGeom>
          <a:noFill/>
          <a:ln w="9525">
            <a:noFill/>
            <a:miter lim="800000"/>
            <a:headEnd/>
            <a:tailEnd/>
          </a:ln>
        </p:spPr>
        <p:txBody>
          <a:bodyPr>
            <a:prstTxWarp prst="textNoShape">
              <a:avLst/>
            </a:prstTxWarp>
            <a:spAutoFit/>
          </a:bodyPr>
          <a:lstStyle/>
          <a:p>
            <a:endParaRPr lang="en-US"/>
          </a:p>
        </p:txBody>
      </p:sp>
      <p:sp>
        <p:nvSpPr>
          <p:cNvPr id="91142" name="Rectangle 6"/>
          <p:cNvSpPr>
            <a:spLocks noChangeArrowheads="1"/>
          </p:cNvSpPr>
          <p:nvPr/>
        </p:nvSpPr>
        <p:spPr bwMode="auto">
          <a:xfrm>
            <a:off x="1066800" y="6096000"/>
            <a:ext cx="7029450" cy="396875"/>
          </a:xfrm>
          <a:prstGeom prst="rect">
            <a:avLst/>
          </a:prstGeom>
          <a:noFill/>
          <a:ln w="9525">
            <a:noFill/>
            <a:miter lim="800000"/>
            <a:headEnd/>
            <a:tailEnd/>
          </a:ln>
        </p:spPr>
        <p:txBody>
          <a:bodyPr wrap="none">
            <a:prstTxWarp prst="textNoShape">
              <a:avLst/>
            </a:prstTxWarp>
            <a:spAutoFit/>
          </a:bodyPr>
          <a:lstStyle/>
          <a:p>
            <a:r>
              <a:rPr lang="en-US" sz="2000"/>
              <a:t>MRQE: Movie-Review-Query-Engine (http://www.mrqe.com/)</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Title 1"/>
          <p:cNvSpPr txBox="1">
            <a:spLocks/>
          </p:cNvSpPr>
          <p:nvPr/>
        </p:nvSpPr>
        <p:spPr bwMode="auto">
          <a:xfrm>
            <a:off x="0" y="228600"/>
            <a:ext cx="9144000" cy="685800"/>
          </a:xfrm>
          <a:prstGeom prst="rect">
            <a:avLst/>
          </a:prstGeom>
          <a:noFill/>
          <a:ln w="9525">
            <a:noFill/>
            <a:miter lim="800000"/>
            <a:headEnd/>
            <a:tailEnd/>
          </a:ln>
        </p:spPr>
        <p:txBody>
          <a:bodyPr anchor="b">
            <a:prstTxWarp prst="textNoShape">
              <a:avLst/>
            </a:prstTxWarp>
          </a:bodyPr>
          <a:lstStyle/>
          <a:p>
            <a:pPr algn="ctr" eaLnBrk="1" hangingPunct="1"/>
            <a:endParaRPr lang="en-US" sz="3200">
              <a:solidFill>
                <a:srgbClr val="C00000"/>
              </a:solidFill>
              <a:latin typeface="Comic Sans MS" charset="0"/>
            </a:endParaRPr>
          </a:p>
        </p:txBody>
      </p:sp>
      <p:sp>
        <p:nvSpPr>
          <p:cNvPr id="98307" name="Rectangle 3"/>
          <p:cNvSpPr>
            <a:spLocks noGrp="1" noChangeArrowheads="1"/>
          </p:cNvSpPr>
          <p:nvPr>
            <p:ph type="title"/>
          </p:nvPr>
        </p:nvSpPr>
        <p:spPr>
          <a:xfrm>
            <a:off x="381000" y="228600"/>
            <a:ext cx="8458200" cy="1143000"/>
          </a:xfrm>
        </p:spPr>
        <p:txBody>
          <a:bodyPr/>
          <a:lstStyle/>
          <a:p>
            <a:pPr eaLnBrk="1" hangingPunct="1"/>
            <a:r>
              <a:rPr lang="en-US" altLang="zh-CN" sz="3200">
                <a:solidFill>
                  <a:srgbClr val="C00000"/>
                </a:solidFill>
                <a:latin typeface="Comic Sans MS" charset="0"/>
                <a:ea typeface="宋体" charset="-122"/>
                <a:cs typeface="宋体" charset="-122"/>
              </a:rPr>
              <a:t>Just for fun: </a:t>
            </a:r>
            <a:br>
              <a:rPr lang="en-US" altLang="zh-CN" sz="3200">
                <a:solidFill>
                  <a:srgbClr val="C00000"/>
                </a:solidFill>
                <a:latin typeface="Comic Sans MS" charset="0"/>
                <a:ea typeface="宋体" charset="-122"/>
                <a:cs typeface="宋体" charset="-122"/>
              </a:rPr>
            </a:br>
            <a:r>
              <a:rPr lang="en-US" altLang="ja-JP" sz="3200">
                <a:solidFill>
                  <a:srgbClr val="C00000"/>
                </a:solidFill>
                <a:latin typeface="Comic Sans MS" charset="0"/>
                <a:ea typeface="宋体" charset="-122"/>
                <a:cs typeface="宋体" charset="-122"/>
              </a:rPr>
              <a:t>Chinese Universities (mainland) Ranking</a:t>
            </a:r>
          </a:p>
        </p:txBody>
      </p:sp>
      <p:sp>
        <p:nvSpPr>
          <p:cNvPr id="98308" name="Rectangle 5"/>
          <p:cNvSpPr>
            <a:spLocks noChangeArrowheads="1"/>
          </p:cNvSpPr>
          <p:nvPr/>
        </p:nvSpPr>
        <p:spPr bwMode="auto">
          <a:xfrm>
            <a:off x="2544763" y="5865813"/>
            <a:ext cx="503237" cy="457200"/>
          </a:xfrm>
          <a:prstGeom prst="rect">
            <a:avLst/>
          </a:prstGeom>
          <a:noFill/>
          <a:ln w="9525">
            <a:noFill/>
            <a:miter lim="800000"/>
            <a:headEnd/>
            <a:tailEnd/>
          </a:ln>
        </p:spPr>
        <p:txBody>
          <a:bodyPr>
            <a:prstTxWarp prst="textNoShape">
              <a:avLst/>
            </a:prstTxWarp>
            <a:spAutoFit/>
          </a:bodyPr>
          <a:lstStyle/>
          <a:p>
            <a:endParaRPr lang="en-US"/>
          </a:p>
        </p:txBody>
      </p:sp>
      <p:graphicFrame>
        <p:nvGraphicFramePr>
          <p:cNvPr id="229424" name="Group 48"/>
          <p:cNvGraphicFramePr>
            <a:graphicFrameLocks noGrp="1"/>
          </p:cNvGraphicFramePr>
          <p:nvPr>
            <p:ph type="tbl" idx="1"/>
          </p:nvPr>
        </p:nvGraphicFramePr>
        <p:xfrm>
          <a:off x="533400" y="1905000"/>
          <a:ext cx="8229600" cy="3505201"/>
        </p:xfrm>
        <a:graphic>
          <a:graphicData uri="http://schemas.openxmlformats.org/drawingml/2006/table">
            <a:tbl>
              <a:tblPr/>
              <a:tblGrid>
                <a:gridCol w="1558925"/>
                <a:gridCol w="1558925"/>
                <a:gridCol w="1560513"/>
                <a:gridCol w="1558925"/>
                <a:gridCol w="1992312"/>
              </a:tblGrid>
              <a:tr h="906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ＭＳ Ｐゴシック" charset="-128"/>
                          <a:cs typeface="ＭＳ Ｐゴシック" charset="-128"/>
                        </a:rPr>
                        <a:t>R</a:t>
                      </a:r>
                      <a:r>
                        <a:rPr kumimoji="0" lang="en-US" altLang="zh-CN" sz="2000" b="0" i="0" u="none" strike="noStrike" cap="none" normalizeH="0" baseline="0">
                          <a:ln>
                            <a:noFill/>
                          </a:ln>
                          <a:solidFill>
                            <a:schemeClr val="tx1"/>
                          </a:solidFill>
                          <a:effectLst/>
                          <a:latin typeface="Arial" charset="0"/>
                          <a:ea typeface="宋体" charset="-122"/>
                          <a:cs typeface="宋体" charset="-122"/>
                        </a:rPr>
                        <a:t>ank</a:t>
                      </a:r>
                      <a:endParaRPr kumimoji="0" lang="en-US" altLang="zh-CN"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cs typeface="宋体" charset="-122"/>
                        </a:rPr>
                        <a:t>Research 2002</a:t>
                      </a:r>
                      <a:endParaRPr kumimoji="0" lang="en-US"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cs typeface="宋体" charset="-122"/>
                        </a:rPr>
                        <a:t>Pagerank</a:t>
                      </a:r>
                      <a:endParaRPr kumimoji="0" lang="en-US"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cs typeface="宋体" charset="-122"/>
                        </a:rPr>
                        <a:t>HITS Authority</a:t>
                      </a:r>
                      <a:endParaRPr kumimoji="0" lang="en-US"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cs typeface="宋体" charset="-122"/>
                        </a:rPr>
                        <a:t>HITS Hub</a:t>
                      </a:r>
                      <a:endParaRPr kumimoji="0" lang="en-US"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8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cs typeface="宋体" charset="-122"/>
                        </a:rPr>
                        <a:t>Pku.edu.cn</a:t>
                      </a:r>
                      <a:endParaRPr kumimoji="0" lang="en-US"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charset="-122"/>
                          <a:cs typeface="宋体" charset="-122"/>
                        </a:rPr>
                        <a:t>2</a:t>
                      </a:r>
                      <a:endPar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4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cs typeface="宋体" charset="-122"/>
                        </a:rPr>
                        <a:t>Tsinghua.edu.cn</a:t>
                      </a:r>
                      <a:endParaRPr kumimoji="0" lang="en-US" altLang="zh-CN"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charset="-122"/>
                          <a:cs typeface="宋体" charset="-122"/>
                        </a:rPr>
                        <a:t>1</a:t>
                      </a:r>
                      <a:endPar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6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cs typeface="宋体" charset="-122"/>
                        </a:rPr>
                        <a:t>Fudan.edu.cn</a:t>
                      </a:r>
                      <a:endParaRPr kumimoji="0" lang="en-US" altLang="zh-CN" sz="20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charset="-122"/>
                          <a:cs typeface="宋体" charset="-122"/>
                        </a:rPr>
                        <a:t>3</a:t>
                      </a:r>
                      <a:endPar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charset="-122"/>
                          <a:cs typeface="宋体" charset="-122"/>
                        </a:rPr>
                        <a:t>7</a:t>
                      </a:r>
                      <a:endPar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charset="-122"/>
                          <a:cs typeface="宋体" charset="-122"/>
                        </a:rPr>
                        <a:t>21</a:t>
                      </a:r>
                      <a:endParaRPr kumimoji="0" lang="en-US" altLang="zh-CN" sz="28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8341" name="Rectangle 49"/>
          <p:cNvSpPr>
            <a:spLocks noChangeArrowheads="1"/>
          </p:cNvSpPr>
          <p:nvPr/>
        </p:nvSpPr>
        <p:spPr bwMode="auto">
          <a:xfrm>
            <a:off x="1219200" y="5715000"/>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98342" name="Rectangle 52"/>
          <p:cNvSpPr>
            <a:spLocks noChangeArrowheads="1"/>
          </p:cNvSpPr>
          <p:nvPr/>
        </p:nvSpPr>
        <p:spPr bwMode="auto">
          <a:xfrm>
            <a:off x="1447800" y="5715000"/>
            <a:ext cx="5557838" cy="457200"/>
          </a:xfrm>
          <a:prstGeom prst="rect">
            <a:avLst/>
          </a:prstGeom>
          <a:noFill/>
          <a:ln w="9525">
            <a:noFill/>
            <a:miter lim="800000"/>
            <a:headEnd/>
            <a:tailEnd/>
          </a:ln>
        </p:spPr>
        <p:txBody>
          <a:bodyPr wrap="none">
            <a:prstTxWarp prst="textNoShape">
              <a:avLst/>
            </a:prstTxWarp>
            <a:spAutoFit/>
          </a:bodyPr>
          <a:lstStyle/>
          <a:p>
            <a:r>
              <a:rPr lang="en-US" altLang="zh-CN" sz="2000">
                <a:ea typeface="宋体" charset="-122"/>
                <a:cs typeface="宋体" charset="-122"/>
              </a:rPr>
              <a:t>DATA: 2002,</a:t>
            </a:r>
            <a:r>
              <a:rPr lang="en-US" altLang="zh-CN">
                <a:ea typeface="宋体" charset="-122"/>
                <a:cs typeface="宋体" charset="-122"/>
              </a:rPr>
              <a:t> </a:t>
            </a:r>
            <a:r>
              <a:rPr lang="en-US" sz="1400">
                <a:latin typeface="Helvetica" charset="0"/>
                <a:hlinkClick r:id="rId3"/>
              </a:rPr>
              <a:t>http://cybermetrics.wlv.ac.uk/database/stats/data</a:t>
            </a:r>
            <a:endParaRPr lang="en-US" altLang="zh-CN" sz="1400">
              <a:latin typeface="Helvetica"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28600" y="0"/>
            <a:ext cx="8610600" cy="1143000"/>
          </a:xfrm>
        </p:spPr>
        <p:txBody>
          <a:bodyPr/>
          <a:lstStyle/>
          <a:p>
            <a:pPr eaLnBrk="1" hangingPunct="1"/>
            <a:r>
              <a:rPr lang="en-US" altLang="zh-CN" dirty="0" smtClean="0">
                <a:solidFill>
                  <a:schemeClr val="hlink"/>
                </a:solidFill>
                <a:latin typeface="Comic Sans MS" charset="0"/>
                <a:ea typeface="宋体" charset="-122"/>
                <a:cs typeface="宋体" charset="-122"/>
              </a:rPr>
              <a:t>Application II: </a:t>
            </a:r>
            <a:br>
              <a:rPr lang="en-US" altLang="zh-CN" dirty="0" smtClean="0">
                <a:solidFill>
                  <a:schemeClr val="hlink"/>
                </a:solidFill>
                <a:latin typeface="Comic Sans MS" charset="0"/>
                <a:ea typeface="宋体" charset="-122"/>
                <a:cs typeface="宋体" charset="-122"/>
              </a:rPr>
            </a:br>
            <a:r>
              <a:rPr lang="en-US" altLang="zh-CN" dirty="0" smtClean="0">
                <a:solidFill>
                  <a:schemeClr val="hlink"/>
                </a:solidFill>
                <a:latin typeface="Comic Sans MS" charset="0"/>
                <a:ea typeface="宋体" charset="-122"/>
                <a:cs typeface="宋体" charset="-122"/>
              </a:rPr>
              <a:t>Hodge Decomposition of Games</a:t>
            </a:r>
            <a:endParaRPr lang="en-US" dirty="0" smtClean="0">
              <a:solidFill>
                <a:schemeClr val="hlink"/>
              </a:solidFill>
              <a:latin typeface="Comic Sans MS" charset="0"/>
            </a:endParaRPr>
          </a:p>
        </p:txBody>
      </p:sp>
      <p:sp>
        <p:nvSpPr>
          <p:cNvPr id="93187" name="Rectangle 40"/>
          <p:cNvSpPr>
            <a:spLocks noChangeArrowheads="1"/>
          </p:cNvSpPr>
          <p:nvPr/>
        </p:nvSpPr>
        <p:spPr bwMode="auto">
          <a:xfrm>
            <a:off x="3303588" y="503713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93188" name="Rectangle 43"/>
          <p:cNvSpPr>
            <a:spLocks noChangeArrowheads="1"/>
          </p:cNvSpPr>
          <p:nvPr/>
        </p:nvSpPr>
        <p:spPr bwMode="auto">
          <a:xfrm>
            <a:off x="2743200" y="5638800"/>
            <a:ext cx="5486400" cy="730250"/>
          </a:xfrm>
          <a:prstGeom prst="rect">
            <a:avLst/>
          </a:prstGeom>
          <a:noFill/>
          <a:ln w="9525">
            <a:noFill/>
            <a:miter lim="800000"/>
            <a:headEnd/>
            <a:tailEnd/>
          </a:ln>
        </p:spPr>
        <p:txBody>
          <a:bodyPr>
            <a:prstTxWarp prst="textNoShape">
              <a:avLst/>
            </a:prstTxWarp>
            <a:spAutoFit/>
          </a:bodyPr>
          <a:lstStyle/>
          <a:p>
            <a:r>
              <a:rPr lang="en-US" sz="1400">
                <a:solidFill>
                  <a:schemeClr val="folHlink"/>
                </a:solidFill>
              </a:rPr>
              <a:t>Candogan-Menache-Ozdaglar-Parrilo, 2010, Flows and Decompositions of Games: Harmonic and Potential Games, arXiv: 1004.2405v1, May 13, 2010.</a:t>
            </a:r>
          </a:p>
        </p:txBody>
      </p:sp>
      <p:sp>
        <p:nvSpPr>
          <p:cNvPr id="93189" name="Content Placeholder 5"/>
          <p:cNvSpPr>
            <a:spLocks noGrp="1"/>
          </p:cNvSpPr>
          <p:nvPr>
            <p:ph idx="1"/>
          </p:nvPr>
        </p:nvSpPr>
        <p:spPr>
          <a:xfrm>
            <a:off x="533400" y="1447800"/>
            <a:ext cx="8382000" cy="1600200"/>
          </a:xfrm>
        </p:spPr>
        <p:txBody>
          <a:bodyPr/>
          <a:lstStyle/>
          <a:p>
            <a:r>
              <a:rPr lang="en-US" sz="2000" dirty="0" smtClean="0"/>
              <a:t>E</a:t>
            </a:r>
            <a:r>
              <a:rPr lang="en-US" altLang="zh-CN" sz="2000" dirty="0" smtClean="0"/>
              <a:t>very strategy profile is a node in a graph</a:t>
            </a:r>
          </a:p>
          <a:p>
            <a:r>
              <a:rPr lang="en-US" altLang="zh-CN" sz="2000" dirty="0" smtClean="0"/>
              <a:t>Two strategy profile is comparable </a:t>
            </a:r>
            <a:r>
              <a:rPr lang="en-US" altLang="zh-CN" sz="2000" dirty="0" err="1" smtClean="0"/>
              <a:t>iff</a:t>
            </a:r>
            <a:r>
              <a:rPr lang="en-US" altLang="zh-CN" sz="2000" dirty="0" smtClean="0"/>
              <a:t> only </a:t>
            </a:r>
            <a:r>
              <a:rPr lang="en-US" altLang="zh-CN" sz="2000" dirty="0" smtClean="0">
                <a:solidFill>
                  <a:srgbClr val="FF6600"/>
                </a:solidFill>
              </a:rPr>
              <a:t>1</a:t>
            </a:r>
            <a:r>
              <a:rPr lang="en-US" altLang="zh-CN" sz="2000" dirty="0" smtClean="0"/>
              <a:t> </a:t>
            </a:r>
            <a:r>
              <a:rPr lang="zh-CN" altLang="zh-CN" sz="2000" dirty="0" smtClean="0"/>
              <a:t>p</a:t>
            </a:r>
            <a:r>
              <a:rPr lang="en-US" altLang="zh-CN" sz="2000" dirty="0" smtClean="0"/>
              <a:t>layer’s strategy changed</a:t>
            </a:r>
          </a:p>
          <a:p>
            <a:r>
              <a:rPr lang="en-US" altLang="zh-CN" sz="2000" dirty="0" smtClean="0"/>
              <a:t>The edge flow is that player’s </a:t>
            </a:r>
            <a:r>
              <a:rPr lang="zh-CN" altLang="zh-CN" sz="2000" dirty="0" smtClean="0"/>
              <a:t>u</a:t>
            </a:r>
            <a:r>
              <a:rPr lang="en-US" altLang="zh-CN" sz="2000" dirty="0" err="1" smtClean="0"/>
              <a:t>tility</a:t>
            </a:r>
            <a:r>
              <a:rPr lang="en-US" altLang="zh-CN" sz="2000" dirty="0" smtClean="0"/>
              <a:t> difference</a:t>
            </a:r>
          </a:p>
        </p:txBody>
      </p:sp>
      <p:graphicFrame>
        <p:nvGraphicFramePr>
          <p:cNvPr id="7" name="Table 6"/>
          <p:cNvGraphicFramePr>
            <a:graphicFrameLocks noGrp="1"/>
          </p:cNvGraphicFramePr>
          <p:nvPr/>
        </p:nvGraphicFramePr>
        <p:xfrm>
          <a:off x="533400" y="2895600"/>
          <a:ext cx="4648200" cy="1381760"/>
        </p:xfrm>
        <a:graphic>
          <a:graphicData uri="http://schemas.openxmlformats.org/drawingml/2006/table">
            <a:tbl>
              <a:tblPr firstRow="1" firstCol="1" bandRow="1">
                <a:tableStyleId>{21E4AEA4-8DFA-4A89-87EB-49C32662AFE0}</a:tableStyleId>
              </a:tblPr>
              <a:tblGrid>
                <a:gridCol w="1549400"/>
                <a:gridCol w="1549400"/>
                <a:gridCol w="1549400"/>
              </a:tblGrid>
              <a:tr h="370840">
                <a:tc>
                  <a:txBody>
                    <a:bodyPr/>
                    <a:lstStyle/>
                    <a:p>
                      <a:r>
                        <a:rPr lang="en-US" dirty="0" smtClean="0"/>
                        <a:t>STRATEGIES</a:t>
                      </a:r>
                      <a:endParaRPr lang="en-US" dirty="0"/>
                    </a:p>
                  </a:txBody>
                  <a:tcPr/>
                </a:tc>
                <a:tc>
                  <a:txBody>
                    <a:bodyPr/>
                    <a:lstStyle/>
                    <a:p>
                      <a:r>
                        <a:rPr lang="en-US" dirty="0" smtClean="0"/>
                        <a:t>B Cooperate</a:t>
                      </a:r>
                      <a:endParaRPr lang="en-US" dirty="0"/>
                    </a:p>
                  </a:txBody>
                  <a:tcPr/>
                </a:tc>
                <a:tc>
                  <a:txBody>
                    <a:bodyPr/>
                    <a:lstStyle/>
                    <a:p>
                      <a:r>
                        <a:rPr lang="en-US" dirty="0" smtClean="0"/>
                        <a:t>B Defect</a:t>
                      </a:r>
                      <a:endParaRPr lang="en-US" dirty="0"/>
                    </a:p>
                  </a:txBody>
                  <a:tcPr/>
                </a:tc>
              </a:tr>
              <a:tr h="370840">
                <a:tc>
                  <a:txBody>
                    <a:bodyPr/>
                    <a:lstStyle/>
                    <a:p>
                      <a:r>
                        <a:rPr lang="en-US" dirty="0" smtClean="0"/>
                        <a:t>A Cooperate</a:t>
                      </a:r>
                      <a:endParaRPr lang="en-US" dirty="0"/>
                    </a:p>
                  </a:txBody>
                  <a:tcPr/>
                </a:tc>
                <a:tc>
                  <a:txBody>
                    <a:bodyPr/>
                    <a:lstStyle/>
                    <a:p>
                      <a:r>
                        <a:rPr lang="en-US" dirty="0" smtClean="0"/>
                        <a:t>(3,3)</a:t>
                      </a:r>
                      <a:endParaRPr lang="en-US" dirty="0"/>
                    </a:p>
                  </a:txBody>
                  <a:tcPr/>
                </a:tc>
                <a:tc>
                  <a:txBody>
                    <a:bodyPr/>
                    <a:lstStyle/>
                    <a:p>
                      <a:r>
                        <a:rPr lang="en-US" dirty="0" smtClean="0"/>
                        <a:t>(0,5)</a:t>
                      </a:r>
                      <a:endParaRPr lang="en-US" dirty="0"/>
                    </a:p>
                  </a:txBody>
                  <a:tcPr/>
                </a:tc>
              </a:tr>
              <a:tr h="370840">
                <a:tc>
                  <a:txBody>
                    <a:bodyPr/>
                    <a:lstStyle/>
                    <a:p>
                      <a:r>
                        <a:rPr lang="en-US" dirty="0" smtClean="0"/>
                        <a:t>A Defect</a:t>
                      </a:r>
                      <a:endParaRPr lang="en-US" dirty="0"/>
                    </a:p>
                  </a:txBody>
                  <a:tcPr/>
                </a:tc>
                <a:tc>
                  <a:txBody>
                    <a:bodyPr/>
                    <a:lstStyle/>
                    <a:p>
                      <a:r>
                        <a:rPr lang="en-US" dirty="0" smtClean="0"/>
                        <a:t>(5,0)</a:t>
                      </a:r>
                      <a:endParaRPr lang="en-US" dirty="0"/>
                    </a:p>
                  </a:txBody>
                  <a:tcPr/>
                </a:tc>
                <a:tc>
                  <a:txBody>
                    <a:bodyPr/>
                    <a:lstStyle/>
                    <a:p>
                      <a:r>
                        <a:rPr lang="en-US" dirty="0" smtClean="0"/>
                        <a:t>(1,1)</a:t>
                      </a:r>
                      <a:endParaRPr lang="en-US" dirty="0"/>
                    </a:p>
                  </a:txBody>
                  <a:tcPr/>
                </a:tc>
              </a:tr>
            </a:tbl>
          </a:graphicData>
        </a:graphic>
      </p:graphicFrame>
      <p:cxnSp>
        <p:nvCxnSpPr>
          <p:cNvPr id="93208" name="Straight Arrow Connector 8"/>
          <p:cNvCxnSpPr>
            <a:cxnSpLocks noChangeShapeType="1"/>
          </p:cNvCxnSpPr>
          <p:nvPr/>
        </p:nvCxnSpPr>
        <p:spPr bwMode="auto">
          <a:xfrm>
            <a:off x="6553200" y="2971800"/>
            <a:ext cx="1447800" cy="1588"/>
          </a:xfrm>
          <a:prstGeom prst="straightConnector1">
            <a:avLst/>
          </a:prstGeom>
          <a:noFill/>
          <a:ln w="9525">
            <a:solidFill>
              <a:schemeClr val="tx1"/>
            </a:solidFill>
            <a:round/>
            <a:headEnd/>
            <a:tailEnd type="arrow" w="med" len="med"/>
          </a:ln>
        </p:spPr>
      </p:cxnSp>
      <p:cxnSp>
        <p:nvCxnSpPr>
          <p:cNvPr id="93209" name="Straight Arrow Connector 10"/>
          <p:cNvCxnSpPr>
            <a:cxnSpLocks noChangeShapeType="1"/>
          </p:cNvCxnSpPr>
          <p:nvPr/>
        </p:nvCxnSpPr>
        <p:spPr bwMode="auto">
          <a:xfrm rot="5400000">
            <a:off x="5410994" y="3885406"/>
            <a:ext cx="1371600" cy="1588"/>
          </a:xfrm>
          <a:prstGeom prst="straightConnector1">
            <a:avLst/>
          </a:prstGeom>
          <a:noFill/>
          <a:ln w="9525">
            <a:solidFill>
              <a:schemeClr val="tx1"/>
            </a:solidFill>
            <a:round/>
            <a:headEnd/>
            <a:tailEnd type="arrow" w="med" len="med"/>
          </a:ln>
        </p:spPr>
      </p:cxnSp>
      <p:cxnSp>
        <p:nvCxnSpPr>
          <p:cNvPr id="93210" name="Straight Arrow Connector 11"/>
          <p:cNvCxnSpPr>
            <a:cxnSpLocks noChangeShapeType="1"/>
          </p:cNvCxnSpPr>
          <p:nvPr/>
        </p:nvCxnSpPr>
        <p:spPr bwMode="auto">
          <a:xfrm rot="5400000">
            <a:off x="7620794" y="3961606"/>
            <a:ext cx="1371600" cy="1588"/>
          </a:xfrm>
          <a:prstGeom prst="straightConnector1">
            <a:avLst/>
          </a:prstGeom>
          <a:noFill/>
          <a:ln w="9525">
            <a:solidFill>
              <a:schemeClr val="tx1"/>
            </a:solidFill>
            <a:round/>
            <a:headEnd/>
            <a:tailEnd type="arrow" w="med" len="med"/>
          </a:ln>
        </p:spPr>
      </p:cxnSp>
      <p:cxnSp>
        <p:nvCxnSpPr>
          <p:cNvPr id="93211" name="Straight Arrow Connector 12"/>
          <p:cNvCxnSpPr>
            <a:cxnSpLocks noChangeShapeType="1"/>
          </p:cNvCxnSpPr>
          <p:nvPr/>
        </p:nvCxnSpPr>
        <p:spPr bwMode="auto">
          <a:xfrm>
            <a:off x="6477000" y="4953000"/>
            <a:ext cx="1447800" cy="1588"/>
          </a:xfrm>
          <a:prstGeom prst="straightConnector1">
            <a:avLst/>
          </a:prstGeom>
          <a:noFill/>
          <a:ln w="9525">
            <a:solidFill>
              <a:schemeClr val="tx1"/>
            </a:solidFill>
            <a:round/>
            <a:headEnd/>
            <a:tailEnd type="arrow" w="med" len="med"/>
          </a:ln>
        </p:spPr>
      </p:cxnSp>
      <p:sp>
        <p:nvSpPr>
          <p:cNvPr id="93212" name="TextBox 13"/>
          <p:cNvSpPr txBox="1">
            <a:spLocks noChangeArrowheads="1"/>
          </p:cNvSpPr>
          <p:nvPr/>
        </p:nvSpPr>
        <p:spPr bwMode="auto">
          <a:xfrm>
            <a:off x="5715000" y="2667000"/>
            <a:ext cx="990600" cy="461963"/>
          </a:xfrm>
          <a:prstGeom prst="rect">
            <a:avLst/>
          </a:prstGeom>
          <a:noFill/>
          <a:ln w="9525">
            <a:noFill/>
            <a:miter lim="800000"/>
            <a:headEnd/>
            <a:tailEnd/>
          </a:ln>
        </p:spPr>
        <p:txBody>
          <a:bodyPr>
            <a:prstTxWarp prst="textNoShape">
              <a:avLst/>
            </a:prstTxWarp>
            <a:spAutoFit/>
          </a:bodyPr>
          <a:lstStyle/>
          <a:p>
            <a:r>
              <a:rPr lang="en-US"/>
              <a:t>(c,c)</a:t>
            </a:r>
          </a:p>
        </p:txBody>
      </p:sp>
      <p:sp>
        <p:nvSpPr>
          <p:cNvPr id="93213" name="TextBox 14"/>
          <p:cNvSpPr txBox="1">
            <a:spLocks noChangeArrowheads="1"/>
          </p:cNvSpPr>
          <p:nvPr/>
        </p:nvSpPr>
        <p:spPr bwMode="auto">
          <a:xfrm>
            <a:off x="8001000" y="2667000"/>
            <a:ext cx="990600" cy="461963"/>
          </a:xfrm>
          <a:prstGeom prst="rect">
            <a:avLst/>
          </a:prstGeom>
          <a:noFill/>
          <a:ln w="9525">
            <a:noFill/>
            <a:miter lim="800000"/>
            <a:headEnd/>
            <a:tailEnd/>
          </a:ln>
        </p:spPr>
        <p:txBody>
          <a:bodyPr>
            <a:prstTxWarp prst="textNoShape">
              <a:avLst/>
            </a:prstTxWarp>
            <a:spAutoFit/>
          </a:bodyPr>
          <a:lstStyle/>
          <a:p>
            <a:r>
              <a:rPr lang="en-US"/>
              <a:t>(c,d)</a:t>
            </a:r>
          </a:p>
        </p:txBody>
      </p:sp>
      <p:sp>
        <p:nvSpPr>
          <p:cNvPr id="93214" name="TextBox 15"/>
          <p:cNvSpPr txBox="1">
            <a:spLocks noChangeArrowheads="1"/>
          </p:cNvSpPr>
          <p:nvPr/>
        </p:nvSpPr>
        <p:spPr bwMode="auto">
          <a:xfrm>
            <a:off x="5715000" y="4648200"/>
            <a:ext cx="990600" cy="461963"/>
          </a:xfrm>
          <a:prstGeom prst="rect">
            <a:avLst/>
          </a:prstGeom>
          <a:noFill/>
          <a:ln w="9525">
            <a:noFill/>
            <a:miter lim="800000"/>
            <a:headEnd/>
            <a:tailEnd/>
          </a:ln>
        </p:spPr>
        <p:txBody>
          <a:bodyPr>
            <a:prstTxWarp prst="textNoShape">
              <a:avLst/>
            </a:prstTxWarp>
            <a:spAutoFit/>
          </a:bodyPr>
          <a:lstStyle/>
          <a:p>
            <a:r>
              <a:rPr lang="en-US"/>
              <a:t>(d,c)</a:t>
            </a:r>
          </a:p>
        </p:txBody>
      </p:sp>
      <p:sp>
        <p:nvSpPr>
          <p:cNvPr id="93215" name="TextBox 16"/>
          <p:cNvSpPr txBox="1">
            <a:spLocks noChangeArrowheads="1"/>
          </p:cNvSpPr>
          <p:nvPr/>
        </p:nvSpPr>
        <p:spPr bwMode="auto">
          <a:xfrm>
            <a:off x="7924800" y="4648200"/>
            <a:ext cx="990600" cy="461963"/>
          </a:xfrm>
          <a:prstGeom prst="rect">
            <a:avLst/>
          </a:prstGeom>
          <a:noFill/>
          <a:ln w="9525">
            <a:noFill/>
            <a:miter lim="800000"/>
            <a:headEnd/>
            <a:tailEnd/>
          </a:ln>
        </p:spPr>
        <p:txBody>
          <a:bodyPr>
            <a:prstTxWarp prst="textNoShape">
              <a:avLst/>
            </a:prstTxWarp>
            <a:spAutoFit/>
          </a:bodyPr>
          <a:lstStyle/>
          <a:p>
            <a:r>
              <a:rPr lang="en-US"/>
              <a:t>(d,d)</a:t>
            </a:r>
          </a:p>
        </p:txBody>
      </p:sp>
      <p:sp>
        <p:nvSpPr>
          <p:cNvPr id="93216" name="TextBox 17"/>
          <p:cNvSpPr txBox="1">
            <a:spLocks noChangeArrowheads="1"/>
          </p:cNvSpPr>
          <p:nvPr/>
        </p:nvSpPr>
        <p:spPr bwMode="auto">
          <a:xfrm>
            <a:off x="7010400" y="2438400"/>
            <a:ext cx="381000" cy="461963"/>
          </a:xfrm>
          <a:prstGeom prst="rect">
            <a:avLst/>
          </a:prstGeom>
          <a:noFill/>
          <a:ln w="9525">
            <a:noFill/>
            <a:miter lim="800000"/>
            <a:headEnd/>
            <a:tailEnd/>
          </a:ln>
        </p:spPr>
        <p:txBody>
          <a:bodyPr>
            <a:prstTxWarp prst="textNoShape">
              <a:avLst/>
            </a:prstTxWarp>
            <a:spAutoFit/>
          </a:bodyPr>
          <a:lstStyle/>
          <a:p>
            <a:r>
              <a:rPr lang="en-US"/>
              <a:t>2</a:t>
            </a:r>
          </a:p>
        </p:txBody>
      </p:sp>
      <p:sp>
        <p:nvSpPr>
          <p:cNvPr id="93217" name="TextBox 18"/>
          <p:cNvSpPr txBox="1">
            <a:spLocks noChangeArrowheads="1"/>
          </p:cNvSpPr>
          <p:nvPr/>
        </p:nvSpPr>
        <p:spPr bwMode="auto">
          <a:xfrm>
            <a:off x="7010400" y="4419600"/>
            <a:ext cx="381000" cy="461963"/>
          </a:xfrm>
          <a:prstGeom prst="rect">
            <a:avLst/>
          </a:prstGeom>
          <a:noFill/>
          <a:ln w="9525">
            <a:noFill/>
            <a:miter lim="800000"/>
            <a:headEnd/>
            <a:tailEnd/>
          </a:ln>
        </p:spPr>
        <p:txBody>
          <a:bodyPr>
            <a:prstTxWarp prst="textNoShape">
              <a:avLst/>
            </a:prstTxWarp>
            <a:spAutoFit/>
          </a:bodyPr>
          <a:lstStyle/>
          <a:p>
            <a:r>
              <a:rPr lang="en-US"/>
              <a:t>1</a:t>
            </a:r>
          </a:p>
        </p:txBody>
      </p:sp>
      <p:sp>
        <p:nvSpPr>
          <p:cNvPr id="93218" name="TextBox 19"/>
          <p:cNvSpPr txBox="1">
            <a:spLocks noChangeArrowheads="1"/>
          </p:cNvSpPr>
          <p:nvPr/>
        </p:nvSpPr>
        <p:spPr bwMode="auto">
          <a:xfrm>
            <a:off x="6172200" y="3505200"/>
            <a:ext cx="381000" cy="461963"/>
          </a:xfrm>
          <a:prstGeom prst="rect">
            <a:avLst/>
          </a:prstGeom>
          <a:noFill/>
          <a:ln w="9525">
            <a:noFill/>
            <a:miter lim="800000"/>
            <a:headEnd/>
            <a:tailEnd/>
          </a:ln>
        </p:spPr>
        <p:txBody>
          <a:bodyPr>
            <a:prstTxWarp prst="textNoShape">
              <a:avLst/>
            </a:prstTxWarp>
            <a:spAutoFit/>
          </a:bodyPr>
          <a:lstStyle/>
          <a:p>
            <a:r>
              <a:rPr lang="en-US"/>
              <a:t>2</a:t>
            </a:r>
          </a:p>
        </p:txBody>
      </p:sp>
      <p:sp>
        <p:nvSpPr>
          <p:cNvPr id="93219" name="TextBox 20"/>
          <p:cNvSpPr txBox="1">
            <a:spLocks noChangeArrowheads="1"/>
          </p:cNvSpPr>
          <p:nvPr/>
        </p:nvSpPr>
        <p:spPr bwMode="auto">
          <a:xfrm>
            <a:off x="7848600" y="3505200"/>
            <a:ext cx="381000" cy="461963"/>
          </a:xfrm>
          <a:prstGeom prst="rect">
            <a:avLst/>
          </a:prstGeom>
          <a:noFill/>
          <a:ln w="9525">
            <a:noFill/>
            <a:miter lim="800000"/>
            <a:headEnd/>
            <a:tailEnd/>
          </a:ln>
        </p:spPr>
        <p:txBody>
          <a:bodyPr>
            <a:prstTxWarp prst="textNoShape">
              <a:avLst/>
            </a:prstTxWarp>
            <a:spAutoFit/>
          </a:bodyPr>
          <a:lstStyle/>
          <a:p>
            <a:r>
              <a:rPr lang="en-US"/>
              <a:t>1</a:t>
            </a:r>
          </a:p>
        </p:txBody>
      </p:sp>
      <p:sp>
        <p:nvSpPr>
          <p:cNvPr id="93220" name="TextBox 22"/>
          <p:cNvSpPr txBox="1">
            <a:spLocks noChangeArrowheads="1"/>
          </p:cNvSpPr>
          <p:nvPr/>
        </p:nvSpPr>
        <p:spPr bwMode="auto">
          <a:xfrm>
            <a:off x="533400" y="4572000"/>
            <a:ext cx="5145088" cy="1016000"/>
          </a:xfrm>
          <a:prstGeom prst="rect">
            <a:avLst/>
          </a:prstGeom>
          <a:noFill/>
          <a:ln w="9525">
            <a:noFill/>
            <a:miter lim="800000"/>
            <a:headEnd/>
            <a:tailEnd/>
          </a:ln>
        </p:spPr>
        <p:txBody>
          <a:bodyPr wrap="none">
            <a:prstTxWarp prst="textNoShape">
              <a:avLst/>
            </a:prstTxWarp>
            <a:spAutoFit/>
          </a:bodyPr>
          <a:lstStyle/>
          <a:p>
            <a:r>
              <a:rPr lang="en-US" sz="2000"/>
              <a:t>Note: Prisoner’s dilemma is a </a:t>
            </a:r>
            <a:r>
              <a:rPr lang="en-US" sz="2000">
                <a:solidFill>
                  <a:srgbClr val="FF0000"/>
                </a:solidFill>
              </a:rPr>
              <a:t>potential</a:t>
            </a:r>
          </a:p>
          <a:p>
            <a:r>
              <a:rPr lang="en-US" sz="2000"/>
              <a:t>game to its Nash equilibrium, not efficient!</a:t>
            </a:r>
          </a:p>
          <a:p>
            <a:r>
              <a:rPr lang="en-US" sz="2000"/>
              <a:t>So we want new way for flow construction...</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H</a:t>
            </a:r>
            <a:r>
              <a:rPr lang="en-US" altLang="zh-CN" dirty="0" smtClean="0">
                <a:solidFill>
                  <a:srgbClr val="FF6600"/>
                </a:solidFill>
              </a:rPr>
              <a:t>odge Decomposition of Finite Games</a:t>
            </a:r>
            <a:endParaRPr lang="en-US" dirty="0">
              <a:solidFill>
                <a:srgbClr val="FF6600"/>
              </a:solidFill>
            </a:endParaRPr>
          </a:p>
        </p:txBody>
      </p:sp>
      <p:sp>
        <p:nvSpPr>
          <p:cNvPr id="3" name="Content Placeholder 2"/>
          <p:cNvSpPr>
            <a:spLocks noGrp="1"/>
          </p:cNvSpPr>
          <p:nvPr>
            <p:ph idx="1"/>
          </p:nvPr>
        </p:nvSpPr>
        <p:spPr/>
        <p:txBody>
          <a:bodyPr/>
          <a:lstStyle/>
          <a:p>
            <a:r>
              <a:rPr lang="en-US" dirty="0" smtClean="0"/>
              <a:t>T</a:t>
            </a:r>
            <a:r>
              <a:rPr lang="en-US" altLang="zh-CN" dirty="0" smtClean="0"/>
              <a:t>he flows defined above preserve </a:t>
            </a:r>
            <a:r>
              <a:rPr lang="en-US" altLang="zh-CN" dirty="0" smtClean="0">
                <a:solidFill>
                  <a:srgbClr val="FF0000"/>
                </a:solidFill>
              </a:rPr>
              <a:t>Nash equilibrium</a:t>
            </a:r>
          </a:p>
          <a:p>
            <a:r>
              <a:rPr lang="en-US" altLang="zh-CN" dirty="0" smtClean="0"/>
              <a:t>Every player’s utility can be normalized to </a:t>
            </a:r>
            <a:r>
              <a:rPr lang="en-US" altLang="zh-CN" dirty="0" smtClean="0">
                <a:solidFill>
                  <a:srgbClr val="FF0000"/>
                </a:solidFill>
              </a:rPr>
              <a:t>mean zero</a:t>
            </a:r>
            <a:r>
              <a:rPr lang="en-US" altLang="zh-CN" dirty="0" smtClean="0"/>
              <a:t>, without changing the flow and thus Nash Equilibrium</a:t>
            </a:r>
          </a:p>
          <a:p>
            <a:r>
              <a:rPr lang="en-US" altLang="zh-CN" dirty="0" smtClean="0"/>
              <a:t>The residue of mean-zero utility from </a:t>
            </a:r>
            <a:r>
              <a:rPr lang="zh-CN" altLang="zh-CN" dirty="0" smtClean="0"/>
              <a:t>t</a:t>
            </a:r>
            <a:r>
              <a:rPr lang="en-US" altLang="zh-CN" dirty="0" smtClean="0"/>
              <a:t>he original utility is called </a:t>
            </a:r>
            <a:r>
              <a:rPr lang="en-US" altLang="zh-CN" dirty="0" smtClean="0">
                <a:solidFill>
                  <a:srgbClr val="FF0000"/>
                </a:solidFill>
              </a:rPr>
              <a:t>non-strategic </a:t>
            </a:r>
            <a:r>
              <a:rPr lang="zh-CN" altLang="zh-CN" dirty="0" smtClean="0">
                <a:solidFill>
                  <a:srgbClr val="FF0000"/>
                </a:solidFill>
              </a:rPr>
              <a:t>g</a:t>
            </a:r>
            <a:r>
              <a:rPr lang="en-US" altLang="zh-CN" dirty="0" err="1" smtClean="0">
                <a:solidFill>
                  <a:srgbClr val="FF0000"/>
                </a:solidFill>
              </a:rPr>
              <a:t>ames</a:t>
            </a:r>
            <a:endParaRPr lang="en-US" altLang="zh-CN" dirty="0" smtClean="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H</a:t>
            </a:r>
            <a:r>
              <a:rPr lang="en-US" altLang="zh-CN" dirty="0" smtClean="0">
                <a:solidFill>
                  <a:srgbClr val="FF6600"/>
                </a:solidFill>
              </a:rPr>
              <a:t>odge Decomposition of Finite Games </a:t>
            </a:r>
            <a:br>
              <a:rPr lang="en-US" altLang="zh-CN" dirty="0" smtClean="0">
                <a:solidFill>
                  <a:srgbClr val="FF6600"/>
                </a:solidFill>
              </a:rPr>
            </a:br>
            <a:r>
              <a:rPr lang="en-US" altLang="zh-CN" dirty="0" smtClean="0">
                <a:solidFill>
                  <a:srgbClr val="FF6600"/>
                </a:solidFill>
              </a:rPr>
              <a:t>= </a:t>
            </a:r>
            <a:endParaRPr lang="en-US" dirty="0">
              <a:solidFill>
                <a:srgbClr val="FF6600"/>
              </a:solidFill>
            </a:endParaRPr>
          </a:p>
        </p:txBody>
      </p:sp>
      <p:graphicFrame>
        <p:nvGraphicFramePr>
          <p:cNvPr id="5" name="Content Placeholder 4"/>
          <p:cNvGraphicFramePr>
            <a:graphicFrameLocks noGrp="1"/>
          </p:cNvGraphicFramePr>
          <p:nvPr>
            <p:ph idx="1"/>
          </p:nvPr>
        </p:nvGraphicFramePr>
        <p:xfrm>
          <a:off x="685800" y="2286000"/>
          <a:ext cx="7772400" cy="4114800"/>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P</a:t>
            </a:r>
            <a:r>
              <a:rPr lang="en-US" altLang="zh-CN" dirty="0" smtClean="0">
                <a:solidFill>
                  <a:srgbClr val="FF6600"/>
                </a:solidFill>
              </a:rPr>
              <a:t>otential Games</a:t>
            </a:r>
            <a:endParaRPr lang="en-US" dirty="0">
              <a:solidFill>
                <a:srgbClr val="FF6600"/>
              </a:solidFill>
            </a:endParaRPr>
          </a:p>
        </p:txBody>
      </p:sp>
      <p:pic>
        <p:nvPicPr>
          <p:cNvPr id="4" name="Content Placeholder 3" descr="potential.png"/>
          <p:cNvPicPr>
            <a:picLocks noGrp="1" noChangeAspect="1"/>
          </p:cNvPicPr>
          <p:nvPr>
            <p:ph idx="1"/>
          </p:nvPr>
        </p:nvPicPr>
        <p:blipFill>
          <a:blip r:embed="rId2"/>
          <a:srcRect t="-7420" b="-7420"/>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228600"/>
            <a:ext cx="7772400" cy="1143000"/>
          </a:xfrm>
        </p:spPr>
        <p:txBody>
          <a:bodyPr/>
          <a:lstStyle/>
          <a:p>
            <a:pPr eaLnBrk="1" hangingPunct="1"/>
            <a:r>
              <a:rPr lang="en-US" altLang="zh-CN" sz="3600">
                <a:solidFill>
                  <a:schemeClr val="hlink"/>
                </a:solidFill>
                <a:latin typeface="Comic Sans MS" charset="0"/>
                <a:ea typeface="宋体" charset="-122"/>
                <a:cs typeface="宋体" charset="-122"/>
              </a:rPr>
              <a:t>1-D Harmonic Flows on the space of 3x3 Image Patches </a:t>
            </a:r>
            <a:endParaRPr lang="en-US" altLang="zh-CN" sz="3600">
              <a:solidFill>
                <a:schemeClr val="hlink"/>
              </a:solidFill>
              <a:latin typeface="Comic Sans MS" charset="0"/>
              <a:ea typeface="华文楷体" charset="-122"/>
              <a:cs typeface="华文楷体" charset="-122"/>
            </a:endParaRPr>
          </a:p>
        </p:txBody>
      </p:sp>
      <p:sp>
        <p:nvSpPr>
          <p:cNvPr id="24579" name="Rectangle 3"/>
          <p:cNvSpPr>
            <a:spLocks noGrp="1" noChangeArrowheads="1"/>
          </p:cNvSpPr>
          <p:nvPr>
            <p:ph type="body" sz="half" idx="3"/>
          </p:nvPr>
        </p:nvSpPr>
        <p:spPr>
          <a:xfrm>
            <a:off x="5334000" y="2057400"/>
            <a:ext cx="3352800" cy="4114800"/>
          </a:xfrm>
        </p:spPr>
        <p:txBody>
          <a:bodyPr/>
          <a:lstStyle/>
          <a:p>
            <a:pPr eaLnBrk="1" hangingPunct="1"/>
            <a:r>
              <a:rPr lang="en-US" altLang="zh-CN" sz="2000">
                <a:solidFill>
                  <a:schemeClr val="hlink"/>
                </a:solidFill>
                <a:ea typeface="宋体" charset="-122"/>
                <a:cs typeface="宋体" charset="-122"/>
              </a:rPr>
              <a:t>Left Upper</a:t>
            </a:r>
            <a:r>
              <a:rPr lang="zh-CN" altLang="en-US" sz="2000">
                <a:ea typeface="宋体" charset="-122"/>
                <a:cs typeface="宋体" charset="-122"/>
              </a:rPr>
              <a:t>：</a:t>
            </a:r>
            <a:r>
              <a:rPr lang="en-US" altLang="zh-CN" sz="2000">
                <a:ea typeface="宋体" charset="-122"/>
                <a:cs typeface="宋体" charset="-122"/>
              </a:rPr>
              <a:t>Klein Bottle of 3x3 Image Patch Space (Courtesy of </a:t>
            </a:r>
            <a:r>
              <a:rPr lang="en-US" altLang="zh-CN" sz="2000">
                <a:solidFill>
                  <a:schemeClr val="hlink"/>
                </a:solidFill>
                <a:ea typeface="宋体" charset="-122"/>
                <a:cs typeface="宋体" charset="-122"/>
              </a:rPr>
              <a:t>Carlsson-Ishkhanov</a:t>
            </a:r>
            <a:r>
              <a:rPr lang="en-US" altLang="zh-CN" sz="2000">
                <a:ea typeface="宋体" charset="-122"/>
                <a:cs typeface="宋体" charset="-122"/>
              </a:rPr>
              <a:t>, 2007)</a:t>
            </a:r>
          </a:p>
          <a:p>
            <a:pPr eaLnBrk="1" hangingPunct="1"/>
            <a:r>
              <a:rPr lang="en-US" altLang="zh-CN" sz="2000">
                <a:solidFill>
                  <a:schemeClr val="hlink"/>
                </a:solidFill>
                <a:ea typeface="宋体" charset="-122"/>
                <a:cs typeface="宋体" charset="-122"/>
              </a:rPr>
              <a:t>Left Lower</a:t>
            </a:r>
            <a:r>
              <a:rPr lang="zh-CN" altLang="en-US" sz="2000">
                <a:ea typeface="宋体" charset="-122"/>
                <a:cs typeface="宋体" charset="-122"/>
              </a:rPr>
              <a:t>：</a:t>
            </a:r>
            <a:r>
              <a:rPr lang="en-US" altLang="zh-CN" sz="2000">
                <a:ea typeface="宋体" charset="-122"/>
                <a:cs typeface="宋体" charset="-122"/>
              </a:rPr>
              <a:t>Harmonic flows focus on 3 major circles where most of data concentrate</a:t>
            </a:r>
            <a:endParaRPr lang="en-US" sz="2000"/>
          </a:p>
        </p:txBody>
      </p:sp>
      <p:pic>
        <p:nvPicPr>
          <p:cNvPr id="24580" name="Picture 4" descr="kleinbottle"/>
          <p:cNvPicPr>
            <a:picLocks noGrp="1" noChangeAspect="1" noChangeArrowheads="1"/>
          </p:cNvPicPr>
          <p:nvPr>
            <p:ph sz="quarter" idx="1"/>
          </p:nvPr>
        </p:nvPicPr>
        <p:blipFill>
          <a:blip r:embed="rId2"/>
          <a:srcRect/>
          <a:stretch>
            <a:fillRect/>
          </a:stretch>
        </p:blipFill>
        <p:spPr>
          <a:xfrm>
            <a:off x="838200" y="1447800"/>
            <a:ext cx="3886200" cy="2286000"/>
          </a:xfrm>
        </p:spPr>
      </p:pic>
      <p:pic>
        <p:nvPicPr>
          <p:cNvPr id="24581" name="Picture 5" descr="exp1202"/>
          <p:cNvPicPr>
            <a:picLocks noGrp="1" noChangeAspect="1" noChangeArrowheads="1"/>
          </p:cNvPicPr>
          <p:nvPr>
            <p:ph sz="quarter" idx="2"/>
          </p:nvPr>
        </p:nvPicPr>
        <p:blipFill>
          <a:blip r:embed="rId3"/>
          <a:srcRect/>
          <a:stretch>
            <a:fillRect/>
          </a:stretch>
        </p:blipFill>
        <p:spPr>
          <a:xfrm>
            <a:off x="304800" y="3733800"/>
            <a:ext cx="5029200" cy="2743200"/>
          </a:xfrm>
        </p:spPr>
      </p:pic>
      <p:sp>
        <p:nvSpPr>
          <p:cNvPr id="24582" name="Rectangle 6"/>
          <p:cNvSpPr>
            <a:spLocks noChangeArrowheads="1"/>
          </p:cNvSpPr>
          <p:nvPr/>
        </p:nvSpPr>
        <p:spPr bwMode="auto">
          <a:xfrm>
            <a:off x="5410200" y="5334000"/>
            <a:ext cx="3429000" cy="825500"/>
          </a:xfrm>
          <a:prstGeom prst="rect">
            <a:avLst/>
          </a:prstGeom>
          <a:noFill/>
          <a:ln w="9525">
            <a:noFill/>
            <a:miter lim="800000"/>
            <a:headEnd/>
            <a:tailEnd/>
          </a:ln>
        </p:spPr>
        <p:txBody>
          <a:bodyPr>
            <a:prstTxWarp prst="textNoShape">
              <a:avLst/>
            </a:prstTxWarp>
            <a:spAutoFit/>
          </a:bodyPr>
          <a:lstStyle/>
          <a:p>
            <a:r>
              <a:rPr lang="en-US" sz="1600">
                <a:solidFill>
                  <a:schemeClr val="hlink"/>
                </a:solidFill>
              </a:rPr>
              <a:t>Some new theory</a:t>
            </a:r>
            <a:r>
              <a:rPr lang="en-US" sz="1600">
                <a:solidFill>
                  <a:schemeClr val="folHlink"/>
                </a:solidFill>
              </a:rPr>
              <a:t>: Bartholdi-Schick-Smale-Smale, 2010, “Hodge Theory on Metric Spaces”, preprint. </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P</a:t>
            </a:r>
            <a:r>
              <a:rPr lang="en-US" altLang="zh-CN" dirty="0" smtClean="0">
                <a:solidFill>
                  <a:srgbClr val="FF6600"/>
                </a:solidFill>
              </a:rPr>
              <a:t>otential Games</a:t>
            </a:r>
            <a:endParaRPr lang="en-US" dirty="0">
              <a:solidFill>
                <a:srgbClr val="FF6600"/>
              </a:solidFill>
            </a:endParaRPr>
          </a:p>
        </p:txBody>
      </p:sp>
      <p:pic>
        <p:nvPicPr>
          <p:cNvPr id="6" name="Content Placeholder 5" descr="potential1.png"/>
          <p:cNvPicPr>
            <a:picLocks noGrp="1" noChangeAspect="1"/>
          </p:cNvPicPr>
          <p:nvPr>
            <p:ph idx="1"/>
          </p:nvPr>
        </p:nvPicPr>
        <p:blipFill>
          <a:blip r:embed="rId2"/>
          <a:srcRect t="-40865" b="-40865"/>
          <a:stretch>
            <a:fillRect/>
          </a:stretch>
        </p:blipFill>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6600"/>
                </a:solidFill>
              </a:rPr>
              <a:t>M</a:t>
            </a:r>
            <a:r>
              <a:rPr lang="en-US" altLang="zh-CN" dirty="0" err="1" smtClean="0">
                <a:solidFill>
                  <a:srgbClr val="FF6600"/>
                </a:solidFill>
              </a:rPr>
              <a:t>onderer</a:t>
            </a:r>
            <a:r>
              <a:rPr lang="en-US" altLang="zh-CN" dirty="0" smtClean="0">
                <a:solidFill>
                  <a:srgbClr val="FF6600"/>
                </a:solidFill>
              </a:rPr>
              <a:t>-Shapley Condition</a:t>
            </a:r>
            <a:endParaRPr lang="en-US" dirty="0">
              <a:solidFill>
                <a:srgbClr val="FF6600"/>
              </a:solidFill>
            </a:endParaRPr>
          </a:p>
        </p:txBody>
      </p:sp>
      <p:pic>
        <p:nvPicPr>
          <p:cNvPr id="5" name="Content Placeholder 4" descr="potential2.png"/>
          <p:cNvPicPr>
            <a:picLocks noGrp="1" noChangeAspect="1"/>
          </p:cNvPicPr>
          <p:nvPr>
            <p:ph idx="1"/>
          </p:nvPr>
        </p:nvPicPr>
        <p:blipFill>
          <a:blip r:embed="rId2"/>
          <a:srcRect l="-4322" r="-4322"/>
          <a:stretch>
            <a:fillRect/>
          </a:stretch>
        </p:blipFill>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H</a:t>
            </a:r>
            <a:r>
              <a:rPr lang="en-US" altLang="zh-CN" dirty="0" smtClean="0">
                <a:solidFill>
                  <a:srgbClr val="FF6600"/>
                </a:solidFill>
              </a:rPr>
              <a:t>armonic Games as </a:t>
            </a:r>
            <a:r>
              <a:rPr lang="en-US" altLang="zh-CN" dirty="0" err="1" smtClean="0">
                <a:solidFill>
                  <a:srgbClr val="FF6600"/>
                </a:solidFill>
              </a:rPr>
              <a:t>Orthogoal</a:t>
            </a:r>
            <a:r>
              <a:rPr lang="en-US" altLang="zh-CN" dirty="0" smtClean="0">
                <a:solidFill>
                  <a:srgbClr val="FF6600"/>
                </a:solidFill>
              </a:rPr>
              <a:t> Complement of Potential Games</a:t>
            </a:r>
            <a:endParaRPr lang="en-US" dirty="0">
              <a:solidFill>
                <a:srgbClr val="FF6600"/>
              </a:solidFill>
            </a:endParaRPr>
          </a:p>
        </p:txBody>
      </p:sp>
      <p:pic>
        <p:nvPicPr>
          <p:cNvPr id="6" name="Content Placeholder 5" descr="harmonic_game.png"/>
          <p:cNvPicPr>
            <a:picLocks noGrp="1" noChangeAspect="1"/>
          </p:cNvPicPr>
          <p:nvPr>
            <p:ph idx="1"/>
          </p:nvPr>
        </p:nvPicPr>
        <p:blipFill>
          <a:blip r:embed="rId2"/>
          <a:srcRect t="-13303" b="-13303"/>
          <a:stretch>
            <a:fillRect/>
          </a:stretch>
        </p:blipFill>
        <p:spPr>
          <a:xfrm>
            <a:off x="685800" y="2209800"/>
            <a:ext cx="7772400" cy="4114800"/>
          </a:xfr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solidFill>
                  <a:srgbClr val="FF6600"/>
                </a:solidFill>
              </a:rPr>
              <a:t>Bimatrix</a:t>
            </a:r>
            <a:r>
              <a:rPr lang="en-US" altLang="zh-CN" dirty="0" smtClean="0">
                <a:solidFill>
                  <a:srgbClr val="FF6600"/>
                </a:solidFill>
              </a:rPr>
              <a:t> Games</a:t>
            </a:r>
            <a:endParaRPr lang="en-US" dirty="0">
              <a:solidFill>
                <a:srgbClr val="FF6600"/>
              </a:solidFill>
            </a:endParaRPr>
          </a:p>
        </p:txBody>
      </p:sp>
      <p:pic>
        <p:nvPicPr>
          <p:cNvPr id="5" name="Content Placeholder 4" descr="bimatrix.png"/>
          <p:cNvPicPr>
            <a:picLocks noGrp="1" noChangeAspect="1"/>
          </p:cNvPicPr>
          <p:nvPr>
            <p:ph idx="1"/>
          </p:nvPr>
        </p:nvPicPr>
        <p:blipFill>
          <a:blip r:embed="rId2"/>
          <a:srcRect l="-4607" r="-4607"/>
          <a:stretch>
            <a:fillRect/>
          </a:stretch>
        </p:blipFill>
        <p:spPr>
          <a:xfrm>
            <a:off x="685800" y="1828800"/>
            <a:ext cx="7772400" cy="4114800"/>
          </a:xfr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3400" y="228600"/>
            <a:ext cx="7772400" cy="1143000"/>
          </a:xfrm>
        </p:spPr>
        <p:txBody>
          <a:bodyPr/>
          <a:lstStyle/>
          <a:p>
            <a:pPr eaLnBrk="1" hangingPunct="1"/>
            <a:r>
              <a:rPr lang="en-US" smtClean="0">
                <a:solidFill>
                  <a:srgbClr val="2E2DFF"/>
                </a:solidFill>
                <a:latin typeface="Comic Sans MS" charset="0"/>
              </a:rPr>
              <a:t>Reference</a:t>
            </a:r>
          </a:p>
        </p:txBody>
      </p:sp>
      <p:sp>
        <p:nvSpPr>
          <p:cNvPr id="104451" name="Rectangle 3"/>
          <p:cNvSpPr>
            <a:spLocks noGrp="1" noChangeArrowheads="1"/>
          </p:cNvSpPr>
          <p:nvPr>
            <p:ph idx="4294967295"/>
          </p:nvPr>
        </p:nvSpPr>
        <p:spPr>
          <a:xfrm>
            <a:off x="457200" y="1524000"/>
            <a:ext cx="8229600" cy="4572000"/>
          </a:xfrm>
        </p:spPr>
        <p:txBody>
          <a:bodyPr/>
          <a:lstStyle/>
          <a:p>
            <a:pPr eaLnBrk="1" hangingPunct="1"/>
            <a:r>
              <a:rPr lang="en-US" sz="1600" dirty="0" smtClean="0">
                <a:solidFill>
                  <a:srgbClr val="0000FF"/>
                </a:solidFill>
              </a:rPr>
              <a:t>Jiang, Lim, Yao, and Ye (2011)</a:t>
            </a:r>
            <a:r>
              <a:rPr lang="en-US" sz="1600" dirty="0" smtClean="0"/>
              <a:t>. Statistical Ranking and Combinatorial Hodge Theory, Mathematical Programming, 127(1):203-244.</a:t>
            </a:r>
          </a:p>
          <a:p>
            <a:pPr eaLnBrk="1" hangingPunct="1"/>
            <a:r>
              <a:rPr lang="en-US" sz="1600" dirty="0" err="1" smtClean="0">
                <a:solidFill>
                  <a:srgbClr val="0000FF"/>
                </a:solidFill>
              </a:rPr>
              <a:t>Candogan</a:t>
            </a:r>
            <a:r>
              <a:rPr lang="en-US" sz="1600" dirty="0" smtClean="0">
                <a:solidFill>
                  <a:srgbClr val="0000FF"/>
                </a:solidFill>
              </a:rPr>
              <a:t>, </a:t>
            </a:r>
            <a:r>
              <a:rPr lang="en-US" sz="1600" dirty="0" err="1" smtClean="0">
                <a:solidFill>
                  <a:srgbClr val="0000FF"/>
                </a:solidFill>
              </a:rPr>
              <a:t>Menache</a:t>
            </a:r>
            <a:r>
              <a:rPr lang="en-US" sz="1600" dirty="0" smtClean="0">
                <a:solidFill>
                  <a:srgbClr val="0000FF"/>
                </a:solidFill>
              </a:rPr>
              <a:t>, </a:t>
            </a:r>
            <a:r>
              <a:rPr lang="en-US" sz="1600" dirty="0" err="1" smtClean="0">
                <a:solidFill>
                  <a:srgbClr val="0000FF"/>
                </a:solidFill>
              </a:rPr>
              <a:t>Ozdaglar</a:t>
            </a:r>
            <a:r>
              <a:rPr lang="en-US" sz="1600" dirty="0" smtClean="0">
                <a:solidFill>
                  <a:srgbClr val="0000FF"/>
                </a:solidFill>
              </a:rPr>
              <a:t>, and </a:t>
            </a:r>
            <a:r>
              <a:rPr lang="en-US" sz="1600" dirty="0" err="1" smtClean="0">
                <a:solidFill>
                  <a:srgbClr val="0000FF"/>
                </a:solidFill>
              </a:rPr>
              <a:t>Parrilo</a:t>
            </a:r>
            <a:r>
              <a:rPr lang="en-US" sz="1600" dirty="0" smtClean="0">
                <a:solidFill>
                  <a:srgbClr val="0000FF"/>
                </a:solidFill>
              </a:rPr>
              <a:t> (2011)</a:t>
            </a:r>
            <a:r>
              <a:rPr lang="en-US" sz="1600" dirty="0" smtClean="0"/>
              <a:t>. Flows and Decompositions of Games: Harmonic and Potential Games. Mathematics of Operations Research.</a:t>
            </a:r>
          </a:p>
          <a:p>
            <a:pPr eaLnBrk="1" hangingPunct="1"/>
            <a:r>
              <a:rPr lang="en-US" sz="1600" dirty="0" smtClean="0"/>
              <a:t>[Friedman1996] J. Friedman, Computing </a:t>
            </a:r>
            <a:r>
              <a:rPr lang="en-US" sz="1600" dirty="0" err="1" smtClean="0"/>
              <a:t>Betti</a:t>
            </a:r>
            <a:r>
              <a:rPr lang="en-US" sz="1600" dirty="0" smtClean="0"/>
              <a:t> Numbers via Combinatorial </a:t>
            </a:r>
            <a:r>
              <a:rPr lang="en-US" sz="1600" dirty="0" err="1" smtClean="0"/>
              <a:t>Laplacians</a:t>
            </a:r>
            <a:r>
              <a:rPr lang="en-US" sz="1600" dirty="0" smtClean="0"/>
              <a:t>. Proc. 28th ACM Symposium on Theory of Computing, 1996. </a:t>
            </a:r>
            <a:r>
              <a:rPr lang="en-US" sz="1600" dirty="0" smtClean="0">
                <a:hlinkClick r:id="rId3"/>
              </a:rPr>
              <a:t>http://www.math.ubc.ca/~jf/pubs/web_stuff/newbetti.html</a:t>
            </a:r>
            <a:endParaRPr lang="en-US" sz="1600" dirty="0" smtClean="0"/>
          </a:p>
          <a:p>
            <a:pPr eaLnBrk="1" hangingPunct="1"/>
            <a:r>
              <a:rPr lang="en-US" sz="1600" dirty="0" smtClean="0"/>
              <a:t>[Forman] R. Forman, Combinatorial Differential Topology and Geometry, New perspective in Algebraic </a:t>
            </a:r>
            <a:r>
              <a:rPr lang="en-US" sz="1600" dirty="0" err="1" smtClean="0"/>
              <a:t>Combinatorics</a:t>
            </a:r>
            <a:r>
              <a:rPr lang="en-US" sz="1600" dirty="0" smtClean="0"/>
              <a:t>, MSRI publications, </a:t>
            </a:r>
            <a:r>
              <a:rPr lang="en-US" sz="1600" u="sng" dirty="0" smtClean="0">
                <a:solidFill>
                  <a:srgbClr val="0039A1"/>
                </a:solidFill>
              </a:rPr>
              <a:t>http://</a:t>
            </a:r>
            <a:r>
              <a:rPr lang="en-US" sz="1600" u="sng" dirty="0" err="1" smtClean="0">
                <a:solidFill>
                  <a:srgbClr val="0039A1"/>
                </a:solidFill>
              </a:rPr>
              <a:t>math.rice.edu/~forman/combdiff.ps</a:t>
            </a:r>
            <a:endParaRPr lang="en-US" sz="1600" dirty="0" smtClean="0"/>
          </a:p>
          <a:p>
            <a:pPr eaLnBrk="1" hangingPunct="1"/>
            <a:r>
              <a:rPr lang="en-US" sz="1600" dirty="0" smtClean="0"/>
              <a:t>[David1988] David, H.A. (1988). The Method of Paired Comparisons. New York: Oxford University Press.</a:t>
            </a:r>
          </a:p>
          <a:p>
            <a:pPr eaLnBrk="1" hangingPunct="1"/>
            <a:r>
              <a:rPr lang="en-US" sz="1600" dirty="0" smtClean="0"/>
              <a:t>[Saari1995] D. </a:t>
            </a:r>
            <a:r>
              <a:rPr lang="en-US" sz="1600" dirty="0" err="1" smtClean="0"/>
              <a:t>Saari</a:t>
            </a:r>
            <a:r>
              <a:rPr lang="en-US" sz="1600" dirty="0" smtClean="0"/>
              <a:t>, Basic Geometry of Voting, Springer, 1995</a:t>
            </a:r>
          </a:p>
        </p:txBody>
      </p:sp>
      <p:sp>
        <p:nvSpPr>
          <p:cNvPr id="104452" name="Slide Number Placeholder 5"/>
          <p:cNvSpPr txBox="1">
            <a:spLocks noGrp="1"/>
          </p:cNvSpPr>
          <p:nvPr/>
        </p:nvSpPr>
        <p:spPr bwMode="auto">
          <a:xfrm>
            <a:off x="6553200" y="6248400"/>
            <a:ext cx="2133600" cy="457200"/>
          </a:xfrm>
          <a:prstGeom prst="rect">
            <a:avLst/>
          </a:prstGeom>
          <a:noFill/>
          <a:ln w="9525">
            <a:noFill/>
            <a:miter lim="800000"/>
            <a:headEnd/>
            <a:tailEnd/>
          </a:ln>
        </p:spPr>
        <p:txBody>
          <a:bodyPr anchor="b">
            <a:prstTxWarp prst="textNoShape">
              <a:avLst/>
            </a:prstTxWarp>
          </a:bodyPr>
          <a:lstStyle/>
          <a:p>
            <a:pPr algn="r" eaLnBrk="1" hangingPunct="1"/>
            <a:fld id="{447A56B1-4DBD-9445-9E3B-383FC93CCA7A}" type="slidenum">
              <a:rPr lang="en-US" sz="1200">
                <a:latin typeface="Arial Black" charset="0"/>
              </a:rPr>
              <a:pPr algn="r" eaLnBrk="1" hangingPunct="1"/>
              <a:t>54</a:t>
            </a:fld>
            <a:endParaRPr lang="en-US" sz="1200">
              <a:latin typeface="Arial Black"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62000" y="304800"/>
            <a:ext cx="7772400" cy="1143000"/>
          </a:xfrm>
        </p:spPr>
        <p:txBody>
          <a:bodyPr/>
          <a:lstStyle/>
          <a:p>
            <a:pPr eaLnBrk="1" hangingPunct="1"/>
            <a:r>
              <a:rPr lang="en-US" altLang="zh-CN" sz="3000" dirty="0">
                <a:solidFill>
                  <a:srgbClr val="0D30FF"/>
                </a:solidFill>
                <a:latin typeface="Comic Sans MS" charset="0"/>
                <a:ea typeface="宋体" charset="-122"/>
                <a:cs typeface="宋体" charset="-122"/>
              </a:rPr>
              <a:t>Here we will focus on “Ranking</a:t>
            </a:r>
            <a:r>
              <a:rPr lang="en-US" altLang="zh-CN" sz="3000" dirty="0" smtClean="0">
                <a:solidFill>
                  <a:srgbClr val="0D30FF"/>
                </a:solidFill>
                <a:latin typeface="Comic Sans MS" charset="0"/>
                <a:ea typeface="宋体" charset="-122"/>
                <a:cs typeface="宋体" charset="-122"/>
              </a:rPr>
              <a:t>”, or </a:t>
            </a:r>
            <a:br>
              <a:rPr lang="en-US" altLang="zh-CN" sz="3000" dirty="0" smtClean="0">
                <a:solidFill>
                  <a:srgbClr val="0D30FF"/>
                </a:solidFill>
                <a:latin typeface="Comic Sans MS" charset="0"/>
                <a:ea typeface="宋体" charset="-122"/>
                <a:cs typeface="宋体" charset="-122"/>
              </a:rPr>
            </a:br>
            <a:r>
              <a:rPr lang="en-US" altLang="zh-CN" sz="3000" dirty="0" smtClean="0">
                <a:solidFill>
                  <a:srgbClr val="0D30FF"/>
                </a:solidFill>
                <a:latin typeface="Comic Sans MS" charset="0"/>
                <a:ea typeface="宋体" charset="-122"/>
                <a:cs typeface="宋体" charset="-122"/>
              </a:rPr>
              <a:t>“Preference Aggregation” …</a:t>
            </a:r>
            <a:r>
              <a:rPr lang="en-US" altLang="zh-CN" sz="3600" dirty="0" smtClean="0">
                <a:solidFill>
                  <a:schemeClr val="hlink"/>
                </a:solidFill>
                <a:latin typeface="华文楷体" charset="-122"/>
                <a:ea typeface="宋体" charset="-122"/>
                <a:cs typeface="宋体" charset="-122"/>
              </a:rPr>
              <a:t> </a:t>
            </a:r>
            <a:endParaRPr lang="en-US" altLang="zh-CN" sz="3600" dirty="0">
              <a:solidFill>
                <a:schemeClr val="hlink"/>
              </a:solidFill>
              <a:latin typeface="华文楷体" charset="-122"/>
              <a:ea typeface="华文楷体" charset="-122"/>
              <a:cs typeface="华文楷体" charset="-122"/>
            </a:endParaRPr>
          </a:p>
        </p:txBody>
      </p:sp>
      <p:sp>
        <p:nvSpPr>
          <p:cNvPr id="25603" name="Rectangle 3"/>
          <p:cNvSpPr>
            <a:spLocks noGrp="1" noChangeArrowheads="1"/>
          </p:cNvSpPr>
          <p:nvPr>
            <p:ph type="body" idx="1"/>
          </p:nvPr>
        </p:nvSpPr>
        <p:spPr>
          <a:xfrm>
            <a:off x="457200" y="1676400"/>
            <a:ext cx="8305800" cy="3352800"/>
          </a:xfrm>
        </p:spPr>
        <p:txBody>
          <a:bodyPr/>
          <a:lstStyle/>
          <a:p>
            <a:pPr marL="812800" indent="-812800" eaLnBrk="1" hangingPunct="1">
              <a:buFontTx/>
              <a:buNone/>
            </a:pPr>
            <a:r>
              <a:rPr lang="en-US" altLang="zh-CN" sz="2400">
                <a:solidFill>
                  <a:schemeClr val="hlink"/>
                </a:solidFill>
                <a:ea typeface="华文楷体" charset="-122"/>
                <a:cs typeface="华文楷体" charset="-122"/>
              </a:rPr>
              <a:t>P</a:t>
            </a:r>
            <a:r>
              <a:rPr lang="en-US" altLang="zh-CN" sz="2400">
                <a:solidFill>
                  <a:schemeClr val="hlink"/>
                </a:solidFill>
                <a:ea typeface="宋体" charset="-122"/>
                <a:cs typeface="宋体" charset="-122"/>
              </a:rPr>
              <a:t>sychology</a:t>
            </a:r>
            <a:r>
              <a:rPr lang="en-US" altLang="zh-CN" sz="2400">
                <a:ea typeface="宋体" charset="-122"/>
                <a:cs typeface="宋体" charset="-122"/>
              </a:rPr>
              <a:t>: L. L. Thurstone (1928) (scaling), et al.</a:t>
            </a:r>
            <a:endParaRPr lang="en-US" sz="2400">
              <a:ea typeface="华文楷体" charset="-122"/>
              <a:cs typeface="华文楷体" charset="-122"/>
            </a:endParaRPr>
          </a:p>
          <a:p>
            <a:pPr marL="812800" indent="-812800" eaLnBrk="1" hangingPunct="1">
              <a:buFontTx/>
              <a:buNone/>
            </a:pPr>
            <a:r>
              <a:rPr lang="en-US" altLang="zh-CN" sz="2400">
                <a:solidFill>
                  <a:schemeClr val="hlink"/>
                </a:solidFill>
                <a:ea typeface="华文楷体" charset="-122"/>
                <a:cs typeface="华文楷体" charset="-122"/>
              </a:rPr>
              <a:t>S</a:t>
            </a:r>
            <a:r>
              <a:rPr lang="en-US" altLang="zh-CN" sz="2400">
                <a:solidFill>
                  <a:schemeClr val="hlink"/>
                </a:solidFill>
                <a:ea typeface="宋体" charset="-122"/>
                <a:cs typeface="宋体" charset="-122"/>
              </a:rPr>
              <a:t>tatistics</a:t>
            </a:r>
            <a:r>
              <a:rPr lang="en-US" altLang="zh-CN" sz="2400">
                <a:ea typeface="宋体" charset="-122"/>
                <a:cs typeface="宋体" charset="-122"/>
              </a:rPr>
              <a:t>: </a:t>
            </a:r>
            <a:r>
              <a:rPr lang="en-US" altLang="zh-CN" sz="2400">
                <a:solidFill>
                  <a:srgbClr val="0D30FF"/>
                </a:solidFill>
                <a:ea typeface="宋体" charset="-122"/>
                <a:cs typeface="宋体" charset="-122"/>
              </a:rPr>
              <a:t>M. Kendall</a:t>
            </a:r>
            <a:r>
              <a:rPr lang="en-US" altLang="zh-CN" sz="2400">
                <a:ea typeface="宋体" charset="-122"/>
                <a:cs typeface="宋体" charset="-122"/>
              </a:rPr>
              <a:t> (1930s, rank corellation), F. Mosteller, Bradley-Terry,…, P. Diaconis (group theory), et al.</a:t>
            </a:r>
            <a:endParaRPr lang="en-US" sz="2400">
              <a:ea typeface="华文楷体" charset="-122"/>
              <a:cs typeface="华文楷体" charset="-122"/>
            </a:endParaRPr>
          </a:p>
          <a:p>
            <a:pPr marL="812800" indent="-812800" eaLnBrk="1" hangingPunct="1">
              <a:buFontTx/>
              <a:buNone/>
            </a:pPr>
            <a:r>
              <a:rPr lang="en-US" altLang="zh-CN" sz="2400">
                <a:solidFill>
                  <a:schemeClr val="hlink"/>
                </a:solidFill>
                <a:ea typeface="华文楷体" charset="-122"/>
                <a:cs typeface="华文楷体" charset="-122"/>
              </a:rPr>
              <a:t>E</a:t>
            </a:r>
            <a:r>
              <a:rPr lang="en-US" altLang="zh-CN" sz="2400">
                <a:solidFill>
                  <a:schemeClr val="hlink"/>
                </a:solidFill>
                <a:ea typeface="宋体" charset="-122"/>
                <a:cs typeface="宋体" charset="-122"/>
              </a:rPr>
              <a:t>conomics</a:t>
            </a:r>
            <a:r>
              <a:rPr lang="en-US" altLang="zh-CN" sz="2400">
                <a:ea typeface="宋体" charset="-122"/>
                <a:cs typeface="宋体" charset="-122"/>
              </a:rPr>
              <a:t>: Condorcet (1785), Borda, K. Arrow, A. Sen (voting and social choice theory, Nobel Laureates) et al.</a:t>
            </a:r>
          </a:p>
          <a:p>
            <a:pPr marL="812800" indent="-812800" eaLnBrk="1" hangingPunct="1">
              <a:buFontTx/>
              <a:buNone/>
            </a:pPr>
            <a:r>
              <a:rPr lang="en-US" altLang="zh-CN" sz="2400">
                <a:solidFill>
                  <a:schemeClr val="hlink"/>
                </a:solidFill>
                <a:ea typeface="宋体" charset="-122"/>
                <a:cs typeface="宋体" charset="-122"/>
              </a:rPr>
              <a:t>Computer Science</a:t>
            </a:r>
            <a:r>
              <a:rPr lang="en-US" altLang="zh-CN" sz="2400">
                <a:ea typeface="宋体" charset="-122"/>
                <a:cs typeface="宋体" charset="-122"/>
              </a:rPr>
              <a:t>: Google’s PageRank, Recommendation in E-commerce, et al. </a:t>
            </a:r>
            <a:endParaRPr lang="en-US" sz="2400">
              <a:ea typeface="华文楷体" charset="-122"/>
              <a:cs typeface="华文楷体"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itle 1"/>
          <p:cNvSpPr>
            <a:spLocks noGrp="1"/>
          </p:cNvSpPr>
          <p:nvPr>
            <p:ph type="title" idx="4294967295"/>
          </p:nvPr>
        </p:nvSpPr>
        <p:spPr>
          <a:xfrm>
            <a:off x="0" y="76200"/>
            <a:ext cx="9144000" cy="838200"/>
          </a:xfrm>
        </p:spPr>
        <p:txBody>
          <a:bodyPr anchor="b"/>
          <a:lstStyle/>
          <a:p>
            <a:pPr eaLnBrk="1" hangingPunct="1"/>
            <a:r>
              <a:rPr lang="en-US" altLang="zh-CN" sz="3600">
                <a:solidFill>
                  <a:srgbClr val="0D30FF"/>
                </a:solidFill>
                <a:latin typeface="Comic Sans MS" charset="0"/>
              </a:rPr>
              <a:t>Had W</a:t>
            </a:r>
            <a:r>
              <a:rPr lang="en-US" altLang="zh-CN" sz="3600">
                <a:solidFill>
                  <a:srgbClr val="0D30FF"/>
                </a:solidFill>
                <a:latin typeface="Comic Sans MS" charset="0"/>
                <a:ea typeface="宋体" charset="-122"/>
                <a:cs typeface="宋体" charset="-122"/>
              </a:rPr>
              <a:t>illiam Hodge met Maurice</a:t>
            </a:r>
            <a:r>
              <a:rPr lang="en-US" sz="3600">
                <a:solidFill>
                  <a:srgbClr val="0D30FF"/>
                </a:solidFill>
                <a:latin typeface="Comic Sans MS" charset="0"/>
              </a:rPr>
              <a:t> </a:t>
            </a:r>
            <a:r>
              <a:rPr lang="en-US" altLang="zh-CN" sz="3600">
                <a:solidFill>
                  <a:srgbClr val="0D30FF"/>
                </a:solidFill>
                <a:latin typeface="Comic Sans MS" charset="0"/>
              </a:rPr>
              <a:t>K</a:t>
            </a:r>
            <a:r>
              <a:rPr lang="en-US" altLang="zh-CN" sz="3600">
                <a:solidFill>
                  <a:srgbClr val="0D30FF"/>
                </a:solidFill>
                <a:latin typeface="Comic Sans MS" charset="0"/>
                <a:ea typeface="宋体" charset="-122"/>
                <a:cs typeface="宋体" charset="-122"/>
              </a:rPr>
              <a:t>endall</a:t>
            </a:r>
            <a:endParaRPr lang="en-US"/>
          </a:p>
        </p:txBody>
      </p:sp>
      <p:pic>
        <p:nvPicPr>
          <p:cNvPr id="28675" name="Picture 17" descr="16BridgeSighs"/>
          <p:cNvPicPr>
            <a:picLocks noChangeAspect="1" noChangeArrowheads="1"/>
          </p:cNvPicPr>
          <p:nvPr/>
        </p:nvPicPr>
        <p:blipFill>
          <a:blip r:embed="rId3"/>
          <a:srcRect/>
          <a:stretch>
            <a:fillRect/>
          </a:stretch>
        </p:blipFill>
        <p:spPr bwMode="auto">
          <a:xfrm>
            <a:off x="2971800" y="1295400"/>
            <a:ext cx="3051175" cy="4724400"/>
          </a:xfrm>
          <a:prstGeom prst="rect">
            <a:avLst/>
          </a:prstGeom>
          <a:noFill/>
          <a:ln w="9525">
            <a:noFill/>
            <a:miter lim="800000"/>
            <a:headEnd/>
            <a:tailEnd/>
          </a:ln>
        </p:spPr>
      </p:pic>
      <p:pic>
        <p:nvPicPr>
          <p:cNvPr id="28676" name="Picture 19" descr="Johns_shield"/>
          <p:cNvPicPr>
            <a:picLocks noChangeAspect="1" noChangeArrowheads="1"/>
          </p:cNvPicPr>
          <p:nvPr/>
        </p:nvPicPr>
        <p:blipFill>
          <a:blip r:embed="rId4"/>
          <a:srcRect/>
          <a:stretch>
            <a:fillRect/>
          </a:stretch>
        </p:blipFill>
        <p:spPr bwMode="auto">
          <a:xfrm>
            <a:off x="5029200" y="990600"/>
            <a:ext cx="1343025" cy="1600200"/>
          </a:xfrm>
          <a:prstGeom prst="rect">
            <a:avLst/>
          </a:prstGeom>
          <a:noFill/>
          <a:ln w="9525">
            <a:noFill/>
            <a:miter lim="800000"/>
            <a:headEnd/>
            <a:tailEnd/>
          </a:ln>
        </p:spPr>
      </p:pic>
      <p:pic>
        <p:nvPicPr>
          <p:cNvPr id="28677" name="Picture 20" descr="Kendall_Maurice_2"/>
          <p:cNvPicPr>
            <a:picLocks noChangeAspect="1" noChangeArrowheads="1"/>
          </p:cNvPicPr>
          <p:nvPr/>
        </p:nvPicPr>
        <p:blipFill>
          <a:blip r:embed="rId5"/>
          <a:srcRect/>
          <a:stretch>
            <a:fillRect/>
          </a:stretch>
        </p:blipFill>
        <p:spPr bwMode="auto">
          <a:xfrm>
            <a:off x="6781800" y="2590800"/>
            <a:ext cx="1703388" cy="2286000"/>
          </a:xfrm>
          <a:prstGeom prst="rect">
            <a:avLst/>
          </a:prstGeom>
          <a:noFill/>
          <a:ln w="9525">
            <a:noFill/>
            <a:miter lim="800000"/>
            <a:headEnd/>
            <a:tailEnd/>
          </a:ln>
        </p:spPr>
      </p:pic>
      <p:pic>
        <p:nvPicPr>
          <p:cNvPr id="28678" name="Picture 21" descr="Hodge"/>
          <p:cNvPicPr>
            <a:picLocks noChangeAspect="1" noChangeArrowheads="1"/>
          </p:cNvPicPr>
          <p:nvPr/>
        </p:nvPicPr>
        <p:blipFill>
          <a:blip r:embed="rId6"/>
          <a:srcRect/>
          <a:stretch>
            <a:fillRect/>
          </a:stretch>
        </p:blipFill>
        <p:spPr bwMode="auto">
          <a:xfrm>
            <a:off x="609600" y="2209800"/>
            <a:ext cx="1647825" cy="2286000"/>
          </a:xfrm>
          <a:prstGeom prst="rect">
            <a:avLst/>
          </a:prstGeom>
          <a:noFill/>
          <a:ln w="9525">
            <a:noFill/>
            <a:miter lim="800000"/>
            <a:headEnd/>
            <a:tailEnd/>
          </a:ln>
        </p:spPr>
      </p:pic>
      <p:sp>
        <p:nvSpPr>
          <p:cNvPr id="28679" name="Rectangle 24"/>
          <p:cNvSpPr>
            <a:spLocks noChangeArrowheads="1"/>
          </p:cNvSpPr>
          <p:nvPr/>
        </p:nvSpPr>
        <p:spPr bwMode="auto">
          <a:xfrm>
            <a:off x="6962775" y="2024063"/>
            <a:ext cx="184150" cy="336550"/>
          </a:xfrm>
          <a:prstGeom prst="rect">
            <a:avLst/>
          </a:prstGeom>
          <a:noFill/>
          <a:ln w="9525">
            <a:noFill/>
            <a:miter lim="800000"/>
            <a:headEnd/>
            <a:tailEnd/>
          </a:ln>
        </p:spPr>
        <p:txBody>
          <a:bodyPr wrap="none">
            <a:prstTxWarp prst="textNoShape">
              <a:avLst/>
            </a:prstTxWarp>
            <a:spAutoFit/>
          </a:bodyPr>
          <a:lstStyle/>
          <a:p>
            <a:endParaRPr lang="en-US" baseline="-25000"/>
          </a:p>
        </p:txBody>
      </p:sp>
      <p:sp>
        <p:nvSpPr>
          <p:cNvPr id="28680" name="AutoShape 27"/>
          <p:cNvSpPr>
            <a:spLocks noChangeArrowheads="1"/>
          </p:cNvSpPr>
          <p:nvPr/>
        </p:nvSpPr>
        <p:spPr bwMode="auto">
          <a:xfrm>
            <a:off x="574675" y="1316038"/>
            <a:ext cx="1981200" cy="685800"/>
          </a:xfrm>
          <a:prstGeom prst="wedgeEllipseCallout">
            <a:avLst>
              <a:gd name="adj1" fmla="val -35176"/>
              <a:gd name="adj2" fmla="val 75463"/>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baseline="-25000"/>
          </a:p>
        </p:txBody>
      </p:sp>
      <p:sp>
        <p:nvSpPr>
          <p:cNvPr id="28681" name="Rectangle 28"/>
          <p:cNvSpPr>
            <a:spLocks noChangeArrowheads="1"/>
          </p:cNvSpPr>
          <p:nvPr/>
        </p:nvSpPr>
        <p:spPr bwMode="auto">
          <a:xfrm>
            <a:off x="838200" y="1447800"/>
            <a:ext cx="1471613" cy="336550"/>
          </a:xfrm>
          <a:prstGeom prst="rect">
            <a:avLst/>
          </a:prstGeom>
          <a:noFill/>
          <a:ln w="9525">
            <a:noFill/>
            <a:miter lim="800000"/>
            <a:headEnd/>
            <a:tailEnd/>
          </a:ln>
        </p:spPr>
        <p:txBody>
          <a:bodyPr wrap="none">
            <a:prstTxWarp prst="textNoShape">
              <a:avLst/>
            </a:prstTxWarp>
            <a:spAutoFit/>
          </a:bodyPr>
          <a:lstStyle/>
          <a:p>
            <a:r>
              <a:rPr lang="en-US" baseline="-25000"/>
              <a:t>Hodge Theory</a:t>
            </a:r>
          </a:p>
        </p:txBody>
      </p:sp>
      <p:sp>
        <p:nvSpPr>
          <p:cNvPr id="28682" name="AutoShape 30"/>
          <p:cNvSpPr>
            <a:spLocks noChangeArrowheads="1"/>
          </p:cNvSpPr>
          <p:nvPr/>
        </p:nvSpPr>
        <p:spPr bwMode="auto">
          <a:xfrm>
            <a:off x="6629400" y="1828800"/>
            <a:ext cx="2057400" cy="609600"/>
          </a:xfrm>
          <a:prstGeom prst="wedgeEllipseCallout">
            <a:avLst>
              <a:gd name="adj1" fmla="val -34412"/>
              <a:gd name="adj2" fmla="val 73958"/>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baseline="-25000"/>
          </a:p>
        </p:txBody>
      </p:sp>
      <p:sp>
        <p:nvSpPr>
          <p:cNvPr id="28683" name="Rectangle 31"/>
          <p:cNvSpPr>
            <a:spLocks noChangeArrowheads="1"/>
          </p:cNvSpPr>
          <p:nvPr/>
        </p:nvSpPr>
        <p:spPr bwMode="auto">
          <a:xfrm>
            <a:off x="6858000" y="1905000"/>
            <a:ext cx="1674813" cy="336550"/>
          </a:xfrm>
          <a:prstGeom prst="rect">
            <a:avLst/>
          </a:prstGeom>
          <a:noFill/>
          <a:ln w="9525">
            <a:noFill/>
            <a:miter lim="800000"/>
            <a:headEnd/>
            <a:tailEnd/>
          </a:ln>
        </p:spPr>
        <p:txBody>
          <a:bodyPr wrap="none">
            <a:prstTxWarp prst="textNoShape">
              <a:avLst/>
            </a:prstTxWarp>
            <a:spAutoFit/>
          </a:bodyPr>
          <a:lstStyle/>
          <a:p>
            <a:r>
              <a:rPr lang="en-US" baseline="-25000"/>
              <a:t>Pairwise ranking</a:t>
            </a:r>
          </a:p>
        </p:txBody>
      </p:sp>
      <p:pic>
        <p:nvPicPr>
          <p:cNvPr id="28684" name="Picture 32" descr="talk_logo"/>
          <p:cNvPicPr>
            <a:picLocks noChangeAspect="1" noChangeArrowheads="1"/>
          </p:cNvPicPr>
          <p:nvPr/>
        </p:nvPicPr>
        <p:blipFill>
          <a:blip r:embed="rId7"/>
          <a:srcRect/>
          <a:stretch>
            <a:fillRect/>
          </a:stretch>
        </p:blipFill>
        <p:spPr bwMode="auto">
          <a:xfrm>
            <a:off x="533400" y="5334000"/>
            <a:ext cx="2362200" cy="1120775"/>
          </a:xfrm>
          <a:prstGeom prst="rect">
            <a:avLst/>
          </a:prstGeom>
          <a:noFill/>
          <a:ln w="9525">
            <a:noFill/>
            <a:miter lim="800000"/>
            <a:headEnd/>
            <a:tailEnd/>
          </a:ln>
        </p:spPr>
      </p:pic>
      <p:sp>
        <p:nvSpPr>
          <p:cNvPr id="28685" name="Rectangle 33"/>
          <p:cNvSpPr>
            <a:spLocks noChangeArrowheads="1"/>
          </p:cNvSpPr>
          <p:nvPr/>
        </p:nvSpPr>
        <p:spPr bwMode="auto">
          <a:xfrm>
            <a:off x="5715000" y="6019800"/>
            <a:ext cx="3048000" cy="581025"/>
          </a:xfrm>
          <a:prstGeom prst="rect">
            <a:avLst/>
          </a:prstGeom>
          <a:noFill/>
          <a:ln w="9525">
            <a:noFill/>
            <a:miter lim="800000"/>
            <a:headEnd/>
            <a:tailEnd/>
          </a:ln>
        </p:spPr>
        <p:txBody>
          <a:bodyPr>
            <a:prstTxWarp prst="textNoShape">
              <a:avLst/>
            </a:prstTxWarp>
            <a:spAutoFit/>
          </a:bodyPr>
          <a:lstStyle/>
          <a:p>
            <a:r>
              <a:rPr lang="en-US" baseline="-25000"/>
              <a:t>The Bridge of Sighs in Cambridge, St John’s College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62000" y="304800"/>
            <a:ext cx="7772400" cy="1143000"/>
          </a:xfrm>
        </p:spPr>
        <p:txBody>
          <a:bodyPr/>
          <a:lstStyle/>
          <a:p>
            <a:pPr eaLnBrk="1" hangingPunct="1"/>
            <a:r>
              <a:rPr lang="en-US" altLang="zh-CN" sz="3000" smtClean="0">
                <a:solidFill>
                  <a:srgbClr val="0D30FF"/>
                </a:solidFill>
                <a:latin typeface="Comic Sans MS" charset="0"/>
                <a:ea typeface="宋体" charset="-122"/>
                <a:cs typeface="宋体" charset="-122"/>
              </a:rPr>
              <a:t>Thurstone’s Crime Scaling in 1928</a:t>
            </a:r>
            <a:r>
              <a:rPr lang="en-US" altLang="zh-CN" sz="3600" smtClean="0">
                <a:solidFill>
                  <a:schemeClr val="hlink"/>
                </a:solidFill>
                <a:latin typeface="华文楷体" charset="-122"/>
                <a:ea typeface="宋体" charset="-122"/>
                <a:cs typeface="宋体" charset="-122"/>
              </a:rPr>
              <a:t> </a:t>
            </a:r>
            <a:endParaRPr lang="en-US" altLang="zh-CN" sz="3600" smtClean="0">
              <a:solidFill>
                <a:schemeClr val="hlink"/>
              </a:solidFill>
              <a:latin typeface="华文楷体" charset="-122"/>
              <a:ea typeface="华文楷体" charset="-122"/>
              <a:cs typeface="华文楷体" charset="-122"/>
            </a:endParaRPr>
          </a:p>
        </p:txBody>
      </p:sp>
      <p:pic>
        <p:nvPicPr>
          <p:cNvPr id="27651" name="Content Placeholder 4" descr="Thurstone_1927.pdf"/>
          <p:cNvPicPr>
            <a:picLocks noGrp="1" noChangeAspect="1"/>
          </p:cNvPicPr>
          <p:nvPr>
            <p:ph idx="1"/>
          </p:nvPr>
        </p:nvPicPr>
        <p:blipFill>
          <a:blip r:embed="rId3"/>
          <a:srcRect l="-1221" r="-1221"/>
          <a:stretch>
            <a:fillRect/>
          </a:stretch>
        </p:blipFill>
        <p:spPr>
          <a:xfrm>
            <a:off x="609600" y="1371600"/>
            <a:ext cx="7772400" cy="4114800"/>
          </a:xfrm>
        </p:spPr>
      </p:pic>
      <p:sp>
        <p:nvSpPr>
          <p:cNvPr id="6" name="TextBox 5"/>
          <p:cNvSpPr txBox="1"/>
          <p:nvPr/>
        </p:nvSpPr>
        <p:spPr>
          <a:xfrm>
            <a:off x="990600" y="5486400"/>
            <a:ext cx="7772400" cy="708025"/>
          </a:xfrm>
          <a:prstGeom prst="rect">
            <a:avLst/>
          </a:prstGeom>
          <a:noFill/>
        </p:spPr>
        <p:txBody>
          <a:bodyPr>
            <a:spAutoFit/>
          </a:bodyPr>
          <a:lstStyle/>
          <a:p>
            <a:pPr>
              <a:buFont typeface="Wingdings" charset="2"/>
              <a:buChar char="Ø"/>
              <a:defRPr/>
            </a:pPr>
            <a:r>
              <a:rPr lang="en-US" sz="2000" dirty="0"/>
              <a:t>Can we learn a scale for </a:t>
            </a:r>
            <a:r>
              <a:rPr lang="en-US" altLang="zh-CN" sz="2000" dirty="0">
                <a:solidFill>
                  <a:schemeClr val="hlink"/>
                </a:solidFill>
                <a:latin typeface="+mn-lt"/>
                <a:ea typeface="宋体" charset="-122"/>
                <a:cs typeface="宋体" charset="-122"/>
              </a:rPr>
              <a:t>crimes</a:t>
            </a:r>
            <a:r>
              <a:rPr lang="en-US" sz="2000" dirty="0"/>
              <a:t> from </a:t>
            </a:r>
            <a:r>
              <a:rPr lang="en-US" sz="2000" dirty="0" err="1"/>
              <a:t>pairwise</a:t>
            </a:r>
            <a:r>
              <a:rPr lang="en-US" sz="2000" dirty="0"/>
              <a:t> comparisons?</a:t>
            </a:r>
          </a:p>
          <a:p>
            <a:pPr>
              <a:buFont typeface="Wingdings" charset="2"/>
              <a:buChar char="Ø"/>
              <a:defRPr/>
            </a:pPr>
            <a:r>
              <a:rPr lang="en-US" sz="2000" dirty="0"/>
              <a:t>Similar modern problem: </a:t>
            </a:r>
            <a:r>
              <a:rPr lang="en-US" altLang="zh-CN" sz="2000" dirty="0">
                <a:solidFill>
                  <a:schemeClr val="hlink"/>
                </a:solidFill>
                <a:latin typeface="+mn-lt"/>
                <a:ea typeface="宋体" charset="-122"/>
                <a:cs typeface="宋体" charset="-122"/>
              </a:rPr>
              <a:t>wine taste, video quality evaluation</a:t>
            </a:r>
            <a:r>
              <a:rPr lang="en-US" sz="2000" dirty="0"/>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304800"/>
            <a:ext cx="7772400" cy="1143000"/>
          </a:xfrm>
        </p:spPr>
        <p:txBody>
          <a:bodyPr/>
          <a:lstStyle/>
          <a:p>
            <a:pPr eaLnBrk="1" hangingPunct="1"/>
            <a:r>
              <a:rPr lang="en-US" altLang="zh-CN" sz="3000" smtClean="0">
                <a:solidFill>
                  <a:srgbClr val="0D30FF"/>
                </a:solidFill>
                <a:latin typeface="Comic Sans MS" charset="0"/>
                <a:ea typeface="宋体" charset="-122"/>
                <a:cs typeface="宋体" charset="-122"/>
              </a:rPr>
              <a:t>Ranking in Economics</a:t>
            </a:r>
            <a:endParaRPr lang="en-US" altLang="zh-CN" sz="3600" smtClean="0">
              <a:solidFill>
                <a:schemeClr val="hlink"/>
              </a:solidFill>
              <a:latin typeface="华文楷体" charset="-122"/>
              <a:ea typeface="华文楷体" charset="-122"/>
              <a:cs typeface="华文楷体" charset="-122"/>
            </a:endParaRPr>
          </a:p>
        </p:txBody>
      </p:sp>
      <p:graphicFrame>
        <p:nvGraphicFramePr>
          <p:cNvPr id="5" name="Table 4"/>
          <p:cNvGraphicFramePr>
            <a:graphicFrameLocks noGrp="1"/>
          </p:cNvGraphicFramePr>
          <p:nvPr/>
        </p:nvGraphicFramePr>
        <p:xfrm>
          <a:off x="1524000" y="1397000"/>
          <a:ext cx="6096000" cy="1112520"/>
        </p:xfrm>
        <a:graphic>
          <a:graphicData uri="http://schemas.openxmlformats.org/drawingml/2006/table">
            <a:tbl>
              <a:tblPr firstRow="1" firstCol="1" bandRow="1">
                <a:tableStyleId>{21E4AEA4-8DFA-4A89-87EB-49C32662AFE0}</a:tableStyleId>
              </a:tblPr>
              <a:tblGrid>
                <a:gridCol w="2032000"/>
                <a:gridCol w="2032000"/>
                <a:gridCol w="2032000"/>
              </a:tblGrid>
              <a:tr h="370840">
                <a:tc>
                  <a:txBody>
                    <a:bodyPr/>
                    <a:lstStyle/>
                    <a:p>
                      <a:r>
                        <a:rPr lang="en-US" dirty="0" smtClean="0"/>
                        <a:t>STRATEGIES</a:t>
                      </a:r>
                      <a:endParaRPr lang="en-US" dirty="0"/>
                    </a:p>
                  </a:txBody>
                  <a:tcPr/>
                </a:tc>
                <a:tc>
                  <a:txBody>
                    <a:bodyPr/>
                    <a:lstStyle/>
                    <a:p>
                      <a:r>
                        <a:rPr lang="en-US" dirty="0" smtClean="0"/>
                        <a:t>B Cooperate</a:t>
                      </a:r>
                      <a:endParaRPr lang="en-US" dirty="0"/>
                    </a:p>
                  </a:txBody>
                  <a:tcPr/>
                </a:tc>
                <a:tc>
                  <a:txBody>
                    <a:bodyPr/>
                    <a:lstStyle/>
                    <a:p>
                      <a:r>
                        <a:rPr lang="en-US" dirty="0" smtClean="0"/>
                        <a:t>B Defect</a:t>
                      </a:r>
                      <a:endParaRPr lang="en-US" dirty="0"/>
                    </a:p>
                  </a:txBody>
                  <a:tcPr/>
                </a:tc>
              </a:tr>
              <a:tr h="370840">
                <a:tc>
                  <a:txBody>
                    <a:bodyPr/>
                    <a:lstStyle/>
                    <a:p>
                      <a:r>
                        <a:rPr lang="en-US" dirty="0" smtClean="0"/>
                        <a:t>A Cooperate</a:t>
                      </a:r>
                      <a:endParaRPr lang="en-US" dirty="0"/>
                    </a:p>
                  </a:txBody>
                  <a:tcPr/>
                </a:tc>
                <a:tc>
                  <a:txBody>
                    <a:bodyPr/>
                    <a:lstStyle/>
                    <a:p>
                      <a:r>
                        <a:rPr lang="en-US" dirty="0" smtClean="0"/>
                        <a:t>(3,3)</a:t>
                      </a:r>
                      <a:endParaRPr lang="en-US" dirty="0"/>
                    </a:p>
                  </a:txBody>
                  <a:tcPr/>
                </a:tc>
                <a:tc>
                  <a:txBody>
                    <a:bodyPr/>
                    <a:lstStyle/>
                    <a:p>
                      <a:r>
                        <a:rPr lang="en-US" dirty="0" smtClean="0"/>
                        <a:t>(0,5)</a:t>
                      </a:r>
                      <a:endParaRPr lang="en-US" dirty="0"/>
                    </a:p>
                  </a:txBody>
                  <a:tcPr/>
                </a:tc>
              </a:tr>
              <a:tr h="370840">
                <a:tc>
                  <a:txBody>
                    <a:bodyPr/>
                    <a:lstStyle/>
                    <a:p>
                      <a:r>
                        <a:rPr lang="en-US" dirty="0" smtClean="0"/>
                        <a:t>A Defect</a:t>
                      </a:r>
                      <a:endParaRPr lang="en-US" dirty="0"/>
                    </a:p>
                  </a:txBody>
                  <a:tcPr/>
                </a:tc>
                <a:tc>
                  <a:txBody>
                    <a:bodyPr/>
                    <a:lstStyle/>
                    <a:p>
                      <a:r>
                        <a:rPr lang="en-US" dirty="0" smtClean="0"/>
                        <a:t>(5,0)</a:t>
                      </a:r>
                      <a:endParaRPr lang="en-US" dirty="0"/>
                    </a:p>
                  </a:txBody>
                  <a:tcPr/>
                </a:tc>
                <a:tc>
                  <a:txBody>
                    <a:bodyPr/>
                    <a:lstStyle/>
                    <a:p>
                      <a:r>
                        <a:rPr lang="en-US" dirty="0" smtClean="0"/>
                        <a:t>(1,1)</a:t>
                      </a:r>
                      <a:endParaRPr lang="en-US" dirty="0"/>
                    </a:p>
                  </a:txBody>
                  <a:tcPr/>
                </a:tc>
              </a:tr>
            </a:tbl>
          </a:graphicData>
        </a:graphic>
      </p:graphicFrame>
      <p:sp>
        <p:nvSpPr>
          <p:cNvPr id="29717" name="TextBox 5"/>
          <p:cNvSpPr txBox="1">
            <a:spLocks noChangeArrowheads="1"/>
          </p:cNvSpPr>
          <p:nvPr/>
        </p:nvSpPr>
        <p:spPr bwMode="auto">
          <a:xfrm>
            <a:off x="838200" y="2819400"/>
            <a:ext cx="7772400" cy="400050"/>
          </a:xfrm>
          <a:prstGeom prst="rect">
            <a:avLst/>
          </a:prstGeom>
          <a:noFill/>
          <a:ln w="9525">
            <a:noFill/>
            <a:miter lim="800000"/>
            <a:headEnd/>
            <a:tailEnd/>
          </a:ln>
        </p:spPr>
        <p:txBody>
          <a:bodyPr>
            <a:prstTxWarp prst="textNoShape">
              <a:avLst/>
            </a:prstTxWarp>
            <a:spAutoFit/>
          </a:bodyPr>
          <a:lstStyle/>
          <a:p>
            <a:r>
              <a:rPr lang="en-US" sz="2000"/>
              <a:t>Prisoner’s dilemma in Game Theory, (Flood-Dresher-Tucker 1950)</a:t>
            </a:r>
          </a:p>
        </p:txBody>
      </p:sp>
      <p:graphicFrame>
        <p:nvGraphicFramePr>
          <p:cNvPr id="9" name="Table 8"/>
          <p:cNvGraphicFramePr>
            <a:graphicFrameLocks noGrp="1"/>
          </p:cNvGraphicFramePr>
          <p:nvPr/>
        </p:nvGraphicFramePr>
        <p:xfrm>
          <a:off x="1524000" y="3657600"/>
          <a:ext cx="6096000" cy="741680"/>
        </p:xfrm>
        <a:graphic>
          <a:graphicData uri="http://schemas.openxmlformats.org/drawingml/2006/table">
            <a:tbl>
              <a:tblPr firstRow="1" bandRow="1">
                <a:tableStyleId>{21E4AEA4-8DFA-4A89-87EB-49C32662AFE0}</a:tableStyleId>
              </a:tblPr>
              <a:tblGrid>
                <a:gridCol w="1524000"/>
                <a:gridCol w="1524000"/>
                <a:gridCol w="1524000"/>
                <a:gridCol w="1524000"/>
              </a:tblGrid>
              <a:tr h="370840">
                <a:tc>
                  <a:txBody>
                    <a:bodyPr/>
                    <a:lstStyle/>
                    <a:p>
                      <a:r>
                        <a:rPr lang="en-US" dirty="0" smtClean="0"/>
                        <a:t>Voter 1</a:t>
                      </a:r>
                      <a:endParaRPr lang="en-US" dirty="0"/>
                    </a:p>
                  </a:txBody>
                  <a:tcPr/>
                </a:tc>
                <a:tc>
                  <a:txBody>
                    <a:bodyPr/>
                    <a:lstStyle/>
                    <a:p>
                      <a:r>
                        <a:rPr lang="en-US" dirty="0" smtClean="0"/>
                        <a:t>Voter 2</a:t>
                      </a:r>
                      <a:endParaRPr lang="en-US" dirty="0"/>
                    </a:p>
                  </a:txBody>
                  <a:tcPr/>
                </a:tc>
                <a:tc>
                  <a:txBody>
                    <a:bodyPr/>
                    <a:lstStyle/>
                    <a:p>
                      <a:r>
                        <a:rPr lang="en-US" dirty="0" smtClean="0"/>
                        <a:t>Voter 3</a:t>
                      </a:r>
                      <a:endParaRPr lang="en-US" dirty="0"/>
                    </a:p>
                  </a:txBody>
                  <a:tcPr/>
                </a:tc>
                <a:tc>
                  <a:txBody>
                    <a:bodyPr/>
                    <a:lstStyle/>
                    <a:p>
                      <a:r>
                        <a:rPr lang="en-US" dirty="0" smtClean="0"/>
                        <a:t>Voter 4</a:t>
                      </a:r>
                      <a:endParaRPr lang="en-US" dirty="0"/>
                    </a:p>
                  </a:txBody>
                  <a:tcPr/>
                </a:tc>
              </a:tr>
              <a:tr h="370840">
                <a:tc>
                  <a:txBody>
                    <a:bodyPr/>
                    <a:lstStyle/>
                    <a:p>
                      <a:r>
                        <a:rPr lang="en-US" dirty="0" smtClean="0"/>
                        <a:t>A&gt;B&gt;C</a:t>
                      </a:r>
                      <a:endParaRPr lang="en-US" dirty="0"/>
                    </a:p>
                  </a:txBody>
                  <a:tcPr/>
                </a:tc>
                <a:tc>
                  <a:txBody>
                    <a:bodyPr/>
                    <a:lstStyle/>
                    <a:p>
                      <a:r>
                        <a:rPr lang="en-US" dirty="0" smtClean="0"/>
                        <a:t>B&gt;C&gt;A</a:t>
                      </a:r>
                      <a:endParaRPr lang="en-US" dirty="0"/>
                    </a:p>
                  </a:txBody>
                  <a:tcPr/>
                </a:tc>
                <a:tc>
                  <a:txBody>
                    <a:bodyPr/>
                    <a:lstStyle/>
                    <a:p>
                      <a:r>
                        <a:rPr lang="en-US" dirty="0" smtClean="0"/>
                        <a:t>C&gt;A&gt;B</a:t>
                      </a:r>
                      <a:endParaRPr lang="en-US" dirty="0"/>
                    </a:p>
                  </a:txBody>
                  <a:tcPr/>
                </a:tc>
                <a:tc>
                  <a:txBody>
                    <a:bodyPr/>
                    <a:lstStyle/>
                    <a:p>
                      <a:r>
                        <a:rPr lang="en-US" dirty="0" smtClean="0"/>
                        <a:t>…</a:t>
                      </a:r>
                      <a:endParaRPr lang="en-US" dirty="0"/>
                    </a:p>
                  </a:txBody>
                  <a:tcPr/>
                </a:tc>
              </a:tr>
            </a:tbl>
          </a:graphicData>
        </a:graphic>
      </p:graphicFrame>
      <p:sp>
        <p:nvSpPr>
          <p:cNvPr id="29735" name="TextBox 9"/>
          <p:cNvSpPr txBox="1">
            <a:spLocks noChangeArrowheads="1"/>
          </p:cNvSpPr>
          <p:nvPr/>
        </p:nvSpPr>
        <p:spPr bwMode="auto">
          <a:xfrm>
            <a:off x="762000" y="4648200"/>
            <a:ext cx="7772400" cy="1323975"/>
          </a:xfrm>
          <a:prstGeom prst="rect">
            <a:avLst/>
          </a:prstGeom>
          <a:noFill/>
          <a:ln w="9525">
            <a:noFill/>
            <a:miter lim="800000"/>
            <a:headEnd/>
            <a:tailEnd/>
          </a:ln>
        </p:spPr>
        <p:txBody>
          <a:bodyPr>
            <a:prstTxWarp prst="textNoShape">
              <a:avLst/>
            </a:prstTxWarp>
            <a:spAutoFit/>
          </a:bodyPr>
          <a:lstStyle/>
          <a:p>
            <a:r>
              <a:rPr lang="en-US" sz="2000"/>
              <a:t>Voting theory and social choice</a:t>
            </a:r>
          </a:p>
          <a:p>
            <a:pPr>
              <a:buFont typeface="Wingdings" charset="2"/>
              <a:buChar char="Ø"/>
            </a:pPr>
            <a:r>
              <a:rPr lang="en-US" sz="2000"/>
              <a:t> </a:t>
            </a:r>
            <a:r>
              <a:rPr lang="en-US" altLang="zh-CN" sz="2000">
                <a:ea typeface="宋体" charset="-122"/>
                <a:cs typeface="宋体" charset="-122"/>
              </a:rPr>
              <a:t>Condorcet (1785), Borda (1700s) </a:t>
            </a:r>
          </a:p>
          <a:p>
            <a:pPr>
              <a:buFont typeface="Wingdings" charset="2"/>
              <a:buChar char="Ø"/>
            </a:pPr>
            <a:r>
              <a:rPr lang="en-US" altLang="zh-CN" sz="2000">
                <a:ea typeface="宋体" charset="-122"/>
                <a:cs typeface="宋体" charset="-122"/>
              </a:rPr>
              <a:t> Kenneth Arrow (1972 Nobel Memorial Prize in Economics)  </a:t>
            </a:r>
          </a:p>
          <a:p>
            <a:pPr>
              <a:buFont typeface="Wingdings" charset="2"/>
              <a:buChar char="Ø"/>
            </a:pPr>
            <a:r>
              <a:rPr lang="en-US" altLang="zh-CN" sz="2000">
                <a:ea typeface="宋体" charset="-122"/>
                <a:cs typeface="宋体" charset="-122"/>
              </a:rPr>
              <a:t> Amartya Sen (1998 Nobel Memorial Prize in Economics)</a:t>
            </a:r>
            <a:endParaRPr lang="en-US" sz="20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2004:Templates:Presentations:Designs:Blends</Template>
  <TotalTime>2436</TotalTime>
  <Words>2120</Words>
  <Application>Microsoft Macintosh PowerPoint</Application>
  <PresentationFormat>On-screen Show (4:3)</PresentationFormat>
  <Paragraphs>335</Paragraphs>
  <Slides>54</Slides>
  <Notes>45</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54</vt:i4>
      </vt:variant>
    </vt:vector>
  </HeadingPairs>
  <TitlesOfParts>
    <vt:vector size="56" baseType="lpstr">
      <vt:lpstr>Blank Presentation</vt:lpstr>
      <vt:lpstr>Equation</vt:lpstr>
      <vt:lpstr>Combinatorial Hodge Theory with Applications</vt:lpstr>
      <vt:lpstr>Recall</vt:lpstr>
      <vt:lpstr>Hodge Decomposition </vt:lpstr>
      <vt:lpstr>Example I: Visual Image Patches –Point Cloud Data in Metric Spaces</vt:lpstr>
      <vt:lpstr>1-D Harmonic Flows on the space of 3x3 Image Patches </vt:lpstr>
      <vt:lpstr>Here we will focus on “Ranking”, or  “Preference Aggregation” … </vt:lpstr>
      <vt:lpstr>Had William Hodge met Maurice Kendall</vt:lpstr>
      <vt:lpstr>Thurstone’s Crime Scaling in 1928 </vt:lpstr>
      <vt:lpstr>Ranking in Economics</vt:lpstr>
      <vt:lpstr>Ranking on Internet</vt:lpstr>
      <vt:lpstr>Clicks implies preference</vt:lpstr>
      <vt:lpstr>Characteristics</vt:lpstr>
      <vt:lpstr>Example I: Pagerank</vt:lpstr>
      <vt:lpstr>Another View on Pagerank</vt:lpstr>
      <vt:lpstr>Example II:  Netflix Customer-Product Rating</vt:lpstr>
      <vt:lpstr>Rank Aggregation </vt:lpstr>
      <vt:lpstr>From 1st order to 2nd order: Pairwise Ranking</vt:lpstr>
      <vt:lpstr>Pairwise Ranking Continued</vt:lpstr>
      <vt:lpstr>Skew-Symmetric Matrices of Pairwise Ranking </vt:lpstr>
      <vt:lpstr>Pairwise Ranking of Top 10 IMDB Movies </vt:lpstr>
      <vt:lpstr>Web Link among Chinese Universities </vt:lpstr>
      <vt:lpstr>Classical Ordinal Rank Aggregation Problem</vt:lpstr>
      <vt:lpstr>Rank Aggregation Problem</vt:lpstr>
      <vt:lpstr>Answer: Not Always!</vt:lpstr>
      <vt:lpstr>Triangular Transitivity </vt:lpstr>
      <vt:lpstr>Hodge Decomposition: Matrix Theoretic</vt:lpstr>
      <vt:lpstr>Hodge Decomposition: Graph Theoretic</vt:lpstr>
      <vt:lpstr>1-D Hodge (Helmoholz) Decomposition  Cartoon</vt:lpstr>
      <vt:lpstr>Combinatorial Hodge Theory:  Geometric Analysis on Graphs (and Complexes)</vt:lpstr>
      <vt:lpstr>Combinatorial Hodge Theory</vt:lpstr>
      <vt:lpstr>Clique Complex of a Graph</vt:lpstr>
      <vt:lpstr>Discrete Differential Forms</vt:lpstr>
      <vt:lpstr>Discrete Exterior Derivatives: coboundary maps</vt:lpstr>
      <vt:lpstr>Curl (旋度) and Divergence (散度)</vt:lpstr>
      <vt:lpstr>Basic Alg. Top.: Boundary of Boundary is Empty</vt:lpstr>
      <vt:lpstr>High Dim. Combinatorial Laplacians</vt:lpstr>
      <vt:lpstr>Hodge Decomposition Theorem</vt:lpstr>
      <vt:lpstr>Hodge Decomposition Theorem</vt:lpstr>
      <vt:lpstr>Harmonic rankings: locally consistent but globally inconsistent (circular coordinate)</vt:lpstr>
      <vt:lpstr>Rank Aggregation as Projection</vt:lpstr>
      <vt:lpstr>Don Saari’s Geometric Illustration of  Different Projections</vt:lpstr>
      <vt:lpstr>Measuring Inconsistency by Curls</vt:lpstr>
      <vt:lpstr>Application: 6 Movies with Dynamic Drifts</vt:lpstr>
      <vt:lpstr>Model Selection by Cyclicity Ratio</vt:lpstr>
      <vt:lpstr>Just for fun:  Chinese Universities (mainland) Ranking</vt:lpstr>
      <vt:lpstr>Application II:  Hodge Decomposition of Games</vt:lpstr>
      <vt:lpstr>Hodge Decomposition of Finite Games</vt:lpstr>
      <vt:lpstr>Hodge Decomposition of Finite Games  = </vt:lpstr>
      <vt:lpstr>Potential Games</vt:lpstr>
      <vt:lpstr>Potential Games</vt:lpstr>
      <vt:lpstr>Monderer-Shapley Condition</vt:lpstr>
      <vt:lpstr>Harmonic Games as Orthogoal Complement of Potential Games</vt:lpstr>
      <vt:lpstr>Bimatrix Games</vt:lpstr>
      <vt:lpstr>Reference</vt:lpstr>
    </vt:vector>
  </TitlesOfParts>
  <Company>Yuan Yao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聚类分析与生物分子动力学</dc:title>
  <dc:creator>Yuan Yao</dc:creator>
  <cp:lastModifiedBy>Yuan Yao</cp:lastModifiedBy>
  <cp:revision>140</cp:revision>
  <cp:lastPrinted>2011-07-14T05:09:50Z</cp:lastPrinted>
  <dcterms:created xsi:type="dcterms:W3CDTF">2014-10-10T08:31:41Z</dcterms:created>
  <dcterms:modified xsi:type="dcterms:W3CDTF">2014-10-10T08:32:37Z</dcterms:modified>
</cp:coreProperties>
</file>